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9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9" r:id="rId43"/>
    <p:sldId id="296" r:id="rId4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6" roundtripDataSignature="AMtx7mhEqOCx/6VSpO6qZskK5MrXJh25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10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customschemas.google.com/relationships/presentationmetadata" Target="meta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26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3" name="Google Shape;233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3" name="Google Shape;2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" name="Google Shape;26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6" name="Google Shape;336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9" name="Google Shape;389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8" name="Google Shape;48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93649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5" name="Google Shape;555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0" name="Google Shape;16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5" name="Google Shape;1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5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5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7C006D8-2A42-2B91-83BC-F00DFFAF350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26860"/>
            <a:ext cx="1508125" cy="1676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n-CA" sz="11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Classification: Protected A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4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hyperlink" Target="https://youtu.be/26Aw6vvSyZ8?feature=shared" TargetMode="External"/><Relationship Id="rId4" Type="http://schemas.openxmlformats.org/officeDocument/2006/relationships/hyperlink" Target="http://www.alms.ca/report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4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t="19404" b="5595"/>
          <a:stretch/>
        </p:blipFill>
        <p:spPr>
          <a:xfrm>
            <a:off x="1" y="0"/>
            <a:ext cx="12191999" cy="6858000"/>
          </a:xfrm>
          <a:custGeom>
            <a:avLst/>
            <a:gdLst/>
            <a:ahLst/>
            <a:cxnLst/>
            <a:rect l="l" t="t" r="r" b="b"/>
            <a:pathLst>
              <a:path w="12191999" h="6842601" extrusionOk="0">
                <a:moveTo>
                  <a:pt x="0" y="0"/>
                </a:moveTo>
                <a:lnTo>
                  <a:pt x="12191999" y="0"/>
                </a:lnTo>
                <a:lnTo>
                  <a:pt x="12191999" y="6842601"/>
                </a:lnTo>
                <a:lnTo>
                  <a:pt x="10316981" y="6842601"/>
                </a:lnTo>
                <a:cubicBezTo>
                  <a:pt x="10312796" y="6835189"/>
                  <a:pt x="10163183" y="6730124"/>
                  <a:pt x="10158998" y="6722712"/>
                </a:cubicBezTo>
                <a:cubicBezTo>
                  <a:pt x="10120278" y="6678190"/>
                  <a:pt x="10156462" y="6716223"/>
                  <a:pt x="10090349" y="6671420"/>
                </a:cubicBezTo>
                <a:cubicBezTo>
                  <a:pt x="10043032" y="6655694"/>
                  <a:pt x="9995855" y="6551879"/>
                  <a:pt x="9955425" y="6498018"/>
                </a:cubicBezTo>
                <a:cubicBezTo>
                  <a:pt x="9939618" y="6480021"/>
                  <a:pt x="9915110" y="6461677"/>
                  <a:pt x="9891265" y="6454528"/>
                </a:cubicBezTo>
                <a:cubicBezTo>
                  <a:pt x="9868239" y="6464957"/>
                  <a:pt x="9865423" y="6431640"/>
                  <a:pt x="9848227" y="6426063"/>
                </a:cubicBezTo>
                <a:cubicBezTo>
                  <a:pt x="9838059" y="6433162"/>
                  <a:pt x="9815047" y="6410348"/>
                  <a:pt x="9812354" y="6399604"/>
                </a:cubicBezTo>
                <a:cubicBezTo>
                  <a:pt x="9825285" y="6377997"/>
                  <a:pt x="9725923" y="6372757"/>
                  <a:pt x="9725915" y="6356381"/>
                </a:cubicBezTo>
                <a:cubicBezTo>
                  <a:pt x="9696279" y="6348066"/>
                  <a:pt x="9591199" y="6354143"/>
                  <a:pt x="9575033" y="6325258"/>
                </a:cubicBezTo>
                <a:cubicBezTo>
                  <a:pt x="9516434" y="6303128"/>
                  <a:pt x="9441613" y="6276805"/>
                  <a:pt x="9415626" y="6271777"/>
                </a:cubicBezTo>
                <a:cubicBezTo>
                  <a:pt x="9378293" y="6313495"/>
                  <a:pt x="9281935" y="6171365"/>
                  <a:pt x="9171493" y="6150430"/>
                </a:cubicBezTo>
                <a:cubicBezTo>
                  <a:pt x="9155426" y="6152396"/>
                  <a:pt x="9147439" y="6151015"/>
                  <a:pt x="9146018" y="6139864"/>
                </a:cubicBezTo>
                <a:cubicBezTo>
                  <a:pt x="9112029" y="6132441"/>
                  <a:pt x="9087339" y="6101138"/>
                  <a:pt x="9059635" y="6109957"/>
                </a:cubicBezTo>
                <a:cubicBezTo>
                  <a:pt x="9024424" y="6092144"/>
                  <a:pt x="9043048" y="6078417"/>
                  <a:pt x="9010911" y="6064789"/>
                </a:cubicBezTo>
                <a:lnTo>
                  <a:pt x="8866811" y="6028191"/>
                </a:lnTo>
                <a:cubicBezTo>
                  <a:pt x="8846465" y="6021172"/>
                  <a:pt x="8825221" y="6000527"/>
                  <a:pt x="8804584" y="5994237"/>
                </a:cubicBezTo>
                <a:lnTo>
                  <a:pt x="8783071" y="5990448"/>
                </a:lnTo>
                <a:lnTo>
                  <a:pt x="8770456" y="5978060"/>
                </a:lnTo>
                <a:cubicBezTo>
                  <a:pt x="8764772" y="5975259"/>
                  <a:pt x="8757695" y="5974720"/>
                  <a:pt x="8748297" y="5978070"/>
                </a:cubicBezTo>
                <a:cubicBezTo>
                  <a:pt x="8730344" y="5973495"/>
                  <a:pt x="8679808" y="5955894"/>
                  <a:pt x="8662742" y="5950603"/>
                </a:cubicBezTo>
                <a:lnTo>
                  <a:pt x="8645902" y="5946326"/>
                </a:lnTo>
                <a:lnTo>
                  <a:pt x="8638176" y="5938358"/>
                </a:lnTo>
                <a:cubicBezTo>
                  <a:pt x="8625897" y="5932642"/>
                  <a:pt x="8594811" y="5922073"/>
                  <a:pt x="8572224" y="5912032"/>
                </a:cubicBezTo>
                <a:cubicBezTo>
                  <a:pt x="8553809" y="5897782"/>
                  <a:pt x="8529845" y="5886100"/>
                  <a:pt x="8502655" y="5878114"/>
                </a:cubicBezTo>
                <a:cubicBezTo>
                  <a:pt x="8496990" y="5883034"/>
                  <a:pt x="8489611" y="5872566"/>
                  <a:pt x="8485159" y="5869819"/>
                </a:cubicBezTo>
                <a:cubicBezTo>
                  <a:pt x="8483457" y="5873482"/>
                  <a:pt x="8471232" y="5872664"/>
                  <a:pt x="8468539" y="5868711"/>
                </a:cubicBezTo>
                <a:cubicBezTo>
                  <a:pt x="8389167" y="5836352"/>
                  <a:pt x="8421742" y="5881497"/>
                  <a:pt x="8379810" y="5849376"/>
                </a:cubicBezTo>
                <a:cubicBezTo>
                  <a:pt x="8371729" y="5846373"/>
                  <a:pt x="8364483" y="5846766"/>
                  <a:pt x="8357758" y="5848601"/>
                </a:cubicBezTo>
                <a:lnTo>
                  <a:pt x="8315264" y="5836192"/>
                </a:lnTo>
                <a:cubicBezTo>
                  <a:pt x="8299077" y="5829531"/>
                  <a:pt x="8281671" y="5824011"/>
                  <a:pt x="8263455" y="5819793"/>
                </a:cubicBezTo>
                <a:cubicBezTo>
                  <a:pt x="8257386" y="5826849"/>
                  <a:pt x="8245582" y="5813448"/>
                  <a:pt x="8239287" y="5810141"/>
                </a:cubicBezTo>
                <a:cubicBezTo>
                  <a:pt x="8237965" y="5815186"/>
                  <a:pt x="8222226" y="5815108"/>
                  <a:pt x="8217888" y="5810039"/>
                </a:cubicBezTo>
                <a:cubicBezTo>
                  <a:pt x="8109447" y="5773303"/>
                  <a:pt x="8161302" y="5831037"/>
                  <a:pt x="8100547" y="5791517"/>
                </a:cubicBezTo>
                <a:cubicBezTo>
                  <a:pt x="8089574" y="5788167"/>
                  <a:pt x="8080448" y="5789295"/>
                  <a:pt x="8072316" y="5792309"/>
                </a:cubicBezTo>
                <a:lnTo>
                  <a:pt x="8056967" y="5800648"/>
                </a:lnTo>
                <a:lnTo>
                  <a:pt x="8047885" y="5795270"/>
                </a:lnTo>
                <a:cubicBezTo>
                  <a:pt x="8010204" y="5788738"/>
                  <a:pt x="7996426" y="5797608"/>
                  <a:pt x="7977128" y="5783189"/>
                </a:cubicBezTo>
                <a:cubicBezTo>
                  <a:pt x="7943466" y="5775577"/>
                  <a:pt x="7904823" y="5770953"/>
                  <a:pt x="7874392" y="5763715"/>
                </a:cubicBezTo>
                <a:cubicBezTo>
                  <a:pt x="7860337" y="5743777"/>
                  <a:pt x="7817541" y="5748989"/>
                  <a:pt x="7794543" y="5739759"/>
                </a:cubicBezTo>
                <a:cubicBezTo>
                  <a:pt x="7784688" y="5731467"/>
                  <a:pt x="7776709" y="5729004"/>
                  <a:pt x="7763762" y="5734031"/>
                </a:cubicBezTo>
                <a:cubicBezTo>
                  <a:pt x="7718781" y="5694154"/>
                  <a:pt x="7732231" y="5727368"/>
                  <a:pt x="7685889" y="5707234"/>
                </a:cubicBezTo>
                <a:cubicBezTo>
                  <a:pt x="7646521" y="5687607"/>
                  <a:pt x="7600389" y="5671470"/>
                  <a:pt x="7566744" y="5634586"/>
                </a:cubicBezTo>
                <a:cubicBezTo>
                  <a:pt x="7561306" y="5624813"/>
                  <a:pt x="7543589" y="5618525"/>
                  <a:pt x="7527170" y="5620542"/>
                </a:cubicBezTo>
                <a:cubicBezTo>
                  <a:pt x="7524343" y="5620889"/>
                  <a:pt x="7521664" y="5621475"/>
                  <a:pt x="7519214" y="5622280"/>
                </a:cubicBezTo>
                <a:cubicBezTo>
                  <a:pt x="7500062" y="5596964"/>
                  <a:pt x="7480476" y="5604337"/>
                  <a:pt x="7473157" y="5588143"/>
                </a:cubicBezTo>
                <a:cubicBezTo>
                  <a:pt x="7433415" y="5574859"/>
                  <a:pt x="7395118" y="5582388"/>
                  <a:pt x="7388000" y="5568063"/>
                </a:cubicBezTo>
                <a:cubicBezTo>
                  <a:pt x="7366403" y="5564920"/>
                  <a:pt x="7332262" y="5573848"/>
                  <a:pt x="7320876" y="5557698"/>
                </a:cubicBezTo>
                <a:cubicBezTo>
                  <a:pt x="7314891" y="5568111"/>
                  <a:pt x="7299319" y="5544964"/>
                  <a:pt x="7284480" y="5549820"/>
                </a:cubicBezTo>
                <a:cubicBezTo>
                  <a:pt x="7273570" y="5554430"/>
                  <a:pt x="7266301" y="5548483"/>
                  <a:pt x="7256619" y="5546379"/>
                </a:cubicBezTo>
                <a:cubicBezTo>
                  <a:pt x="7242503" y="5549088"/>
                  <a:pt x="7202543" y="5533379"/>
                  <a:pt x="7193112" y="5525289"/>
                </a:cubicBezTo>
                <a:cubicBezTo>
                  <a:pt x="7172259" y="5499151"/>
                  <a:pt x="7108617" y="5505485"/>
                  <a:pt x="7090943" y="5485177"/>
                </a:cubicBezTo>
                <a:cubicBezTo>
                  <a:pt x="7083637" y="5481419"/>
                  <a:pt x="7076140" y="5479148"/>
                  <a:pt x="7068566" y="5477809"/>
                </a:cubicBezTo>
                <a:lnTo>
                  <a:pt x="7023035" y="5476595"/>
                </a:lnTo>
                <a:lnTo>
                  <a:pt x="7001197" y="5476163"/>
                </a:lnTo>
                <a:cubicBezTo>
                  <a:pt x="7016126" y="5454256"/>
                  <a:pt x="6943549" y="5466815"/>
                  <a:pt x="6967472" y="5451057"/>
                </a:cubicBezTo>
                <a:cubicBezTo>
                  <a:pt x="6931240" y="5443544"/>
                  <a:pt x="6920843" y="5429649"/>
                  <a:pt x="6883334" y="5418880"/>
                </a:cubicBezTo>
                <a:lnTo>
                  <a:pt x="6742417" y="5386446"/>
                </a:lnTo>
                <a:cubicBezTo>
                  <a:pt x="6690532" y="5366095"/>
                  <a:pt x="6665174" y="5364632"/>
                  <a:pt x="6618315" y="5353085"/>
                </a:cubicBezTo>
                <a:cubicBezTo>
                  <a:pt x="6581698" y="5304210"/>
                  <a:pt x="6547395" y="5315779"/>
                  <a:pt x="6521050" y="5283194"/>
                </a:cubicBezTo>
                <a:cubicBezTo>
                  <a:pt x="6469114" y="5268862"/>
                  <a:pt x="6472597" y="5253957"/>
                  <a:pt x="6414460" y="5253832"/>
                </a:cubicBezTo>
                <a:lnTo>
                  <a:pt x="6362535" y="5220502"/>
                </a:lnTo>
                <a:cubicBezTo>
                  <a:pt x="6350866" y="5213881"/>
                  <a:pt x="6347641" y="5215777"/>
                  <a:pt x="6344443" y="5214103"/>
                </a:cubicBezTo>
                <a:lnTo>
                  <a:pt x="6343344" y="5210454"/>
                </a:lnTo>
                <a:lnTo>
                  <a:pt x="6333344" y="5205307"/>
                </a:lnTo>
                <a:lnTo>
                  <a:pt x="6315602" y="5193288"/>
                </a:lnTo>
                <a:lnTo>
                  <a:pt x="6310442" y="5192802"/>
                </a:lnTo>
                <a:lnTo>
                  <a:pt x="6280815" y="5177420"/>
                </a:lnTo>
                <a:lnTo>
                  <a:pt x="6279533" y="5178045"/>
                </a:lnTo>
                <a:cubicBezTo>
                  <a:pt x="6275980" y="5179097"/>
                  <a:pt x="6272084" y="5179212"/>
                  <a:pt x="6267362" y="5177370"/>
                </a:cubicBezTo>
                <a:cubicBezTo>
                  <a:pt x="6261796" y="5192470"/>
                  <a:pt x="6259530" y="5180933"/>
                  <a:pt x="6246095" y="5174167"/>
                </a:cubicBezTo>
                <a:lnTo>
                  <a:pt x="6155252" y="5161201"/>
                </a:lnTo>
                <a:lnTo>
                  <a:pt x="6148525" y="5158442"/>
                </a:lnTo>
                <a:lnTo>
                  <a:pt x="6148187" y="5158573"/>
                </a:lnTo>
                <a:cubicBezTo>
                  <a:pt x="6146292" y="5158370"/>
                  <a:pt x="6143916" y="5157611"/>
                  <a:pt x="6140686" y="5156032"/>
                </a:cubicBezTo>
                <a:lnTo>
                  <a:pt x="6136260" y="5153413"/>
                </a:lnTo>
                <a:lnTo>
                  <a:pt x="6123208" y="5148061"/>
                </a:lnTo>
                <a:lnTo>
                  <a:pt x="6117367" y="5147451"/>
                </a:lnTo>
                <a:lnTo>
                  <a:pt x="5957305" y="5146062"/>
                </a:lnTo>
                <a:cubicBezTo>
                  <a:pt x="5920540" y="5140405"/>
                  <a:pt x="5887096" y="5142015"/>
                  <a:pt x="5857259" y="5132052"/>
                </a:cubicBezTo>
                <a:cubicBezTo>
                  <a:pt x="5843335" y="5135303"/>
                  <a:pt x="5830921" y="5135493"/>
                  <a:pt x="5821375" y="5125606"/>
                </a:cubicBezTo>
                <a:cubicBezTo>
                  <a:pt x="5786501" y="5122615"/>
                  <a:pt x="5775399" y="5132648"/>
                  <a:pt x="5755916" y="5120171"/>
                </a:cubicBezTo>
                <a:cubicBezTo>
                  <a:pt x="5732132" y="5135438"/>
                  <a:pt x="5732735" y="5128211"/>
                  <a:pt x="5725007" y="5121437"/>
                </a:cubicBezTo>
                <a:lnTo>
                  <a:pt x="5723810" y="5120848"/>
                </a:lnTo>
                <a:lnTo>
                  <a:pt x="5720531" y="5123048"/>
                </a:lnTo>
                <a:lnTo>
                  <a:pt x="5714794" y="5123371"/>
                </a:lnTo>
                <a:lnTo>
                  <a:pt x="5700141" y="5120131"/>
                </a:lnTo>
                <a:lnTo>
                  <a:pt x="5694799" y="5118234"/>
                </a:lnTo>
                <a:cubicBezTo>
                  <a:pt x="5691058" y="5117179"/>
                  <a:pt x="5688491" y="5116804"/>
                  <a:pt x="5686627" y="5116903"/>
                </a:cubicBezTo>
                <a:lnTo>
                  <a:pt x="5686371" y="5117086"/>
                </a:lnTo>
                <a:lnTo>
                  <a:pt x="5678818" y="5115416"/>
                </a:lnTo>
                <a:cubicBezTo>
                  <a:pt x="5666199" y="5112102"/>
                  <a:pt x="5654035" y="5108410"/>
                  <a:pt x="5642547" y="5104511"/>
                </a:cubicBezTo>
                <a:cubicBezTo>
                  <a:pt x="5629444" y="5114945"/>
                  <a:pt x="5588783" y="5093343"/>
                  <a:pt x="5587979" y="5116963"/>
                </a:cubicBezTo>
                <a:cubicBezTo>
                  <a:pt x="5572317" y="5112380"/>
                  <a:pt x="5564904" y="5101292"/>
                  <a:pt x="5566635" y="5117158"/>
                </a:cubicBezTo>
                <a:cubicBezTo>
                  <a:pt x="5561375" y="5116079"/>
                  <a:pt x="5557787" y="5116811"/>
                  <a:pt x="5554952" y="5118417"/>
                </a:cubicBezTo>
                <a:lnTo>
                  <a:pt x="5554039" y="5119241"/>
                </a:lnTo>
                <a:lnTo>
                  <a:pt x="5514253" y="5109018"/>
                </a:lnTo>
                <a:lnTo>
                  <a:pt x="5492156" y="5099904"/>
                </a:lnTo>
                <a:lnTo>
                  <a:pt x="5480446" y="5096385"/>
                </a:lnTo>
                <a:lnTo>
                  <a:pt x="5477744" y="5092939"/>
                </a:lnTo>
                <a:cubicBezTo>
                  <a:pt x="5474490" y="5090581"/>
                  <a:pt x="5469391" y="5088951"/>
                  <a:pt x="5460150" y="5088988"/>
                </a:cubicBezTo>
                <a:lnTo>
                  <a:pt x="5457901" y="5089459"/>
                </a:lnTo>
                <a:lnTo>
                  <a:pt x="5444243" y="5082761"/>
                </a:lnTo>
                <a:cubicBezTo>
                  <a:pt x="5439993" y="5080007"/>
                  <a:pt x="5436418" y="5076805"/>
                  <a:pt x="5433825" y="5072992"/>
                </a:cubicBezTo>
                <a:cubicBezTo>
                  <a:pt x="5379442" y="5082090"/>
                  <a:pt x="5336110" y="5058382"/>
                  <a:pt x="5280996" y="5052402"/>
                </a:cubicBezTo>
                <a:cubicBezTo>
                  <a:pt x="5250806" y="5043777"/>
                  <a:pt x="5168599" y="5048109"/>
                  <a:pt x="5161582" y="5019668"/>
                </a:cubicBezTo>
                <a:cubicBezTo>
                  <a:pt x="5121870" y="5011383"/>
                  <a:pt x="5095637" y="5009222"/>
                  <a:pt x="5042717" y="5002692"/>
                </a:cubicBezTo>
                <a:cubicBezTo>
                  <a:pt x="4991136" y="4972487"/>
                  <a:pt x="4902282" y="4979360"/>
                  <a:pt x="4840514" y="4959306"/>
                </a:cubicBezTo>
                <a:cubicBezTo>
                  <a:pt x="4799904" y="4976415"/>
                  <a:pt x="4824087" y="4958371"/>
                  <a:pt x="4786778" y="4956661"/>
                </a:cubicBezTo>
                <a:cubicBezTo>
                  <a:pt x="4801901" y="4937231"/>
                  <a:pt x="4739845" y="4961208"/>
                  <a:pt x="4743741" y="4937104"/>
                </a:cubicBezTo>
                <a:cubicBezTo>
                  <a:pt x="4736829" y="4937557"/>
                  <a:pt x="4730010" y="4938753"/>
                  <a:pt x="4723136" y="4940138"/>
                </a:cubicBezTo>
                <a:lnTo>
                  <a:pt x="4719535" y="4940850"/>
                </a:lnTo>
                <a:lnTo>
                  <a:pt x="4706143" y="4939586"/>
                </a:lnTo>
                <a:lnTo>
                  <a:pt x="4701098" y="4944372"/>
                </a:lnTo>
                <a:lnTo>
                  <a:pt x="4680034" y="4946157"/>
                </a:lnTo>
                <a:cubicBezTo>
                  <a:pt x="4672339" y="4946029"/>
                  <a:pt x="4664292" y="4944964"/>
                  <a:pt x="4655740" y="4942396"/>
                </a:cubicBezTo>
                <a:cubicBezTo>
                  <a:pt x="4636359" y="4929384"/>
                  <a:pt x="4599700" y="4935346"/>
                  <a:pt x="4569298" y="4929596"/>
                </a:cubicBezTo>
                <a:lnTo>
                  <a:pt x="4555977" y="4924356"/>
                </a:lnTo>
                <a:lnTo>
                  <a:pt x="4508949" y="4921648"/>
                </a:lnTo>
                <a:cubicBezTo>
                  <a:pt x="4495668" y="4920437"/>
                  <a:pt x="4482007" y="4918694"/>
                  <a:pt x="4467838" y="4915993"/>
                </a:cubicBezTo>
                <a:lnTo>
                  <a:pt x="4441948" y="4909300"/>
                </a:lnTo>
                <a:lnTo>
                  <a:pt x="4394719" y="4901820"/>
                </a:lnTo>
                <a:lnTo>
                  <a:pt x="4356810" y="4905146"/>
                </a:lnTo>
                <a:lnTo>
                  <a:pt x="4222144" y="4909117"/>
                </a:lnTo>
                <a:cubicBezTo>
                  <a:pt x="4202488" y="4913903"/>
                  <a:pt x="4184742" y="4933491"/>
                  <a:pt x="4160481" y="4923474"/>
                </a:cubicBezTo>
                <a:cubicBezTo>
                  <a:pt x="4165854" y="4934564"/>
                  <a:pt x="4131661" y="4919946"/>
                  <a:pt x="4124879" y="4929303"/>
                </a:cubicBezTo>
                <a:cubicBezTo>
                  <a:pt x="4120895" y="4937086"/>
                  <a:pt x="4109593" y="4934464"/>
                  <a:pt x="4100114" y="4936007"/>
                </a:cubicBezTo>
                <a:cubicBezTo>
                  <a:pt x="4091835" y="4943256"/>
                  <a:pt x="4045978" y="4943549"/>
                  <a:pt x="4030957" y="4939826"/>
                </a:cubicBezTo>
                <a:cubicBezTo>
                  <a:pt x="3989825" y="4924453"/>
                  <a:pt x="3946860" y="4952050"/>
                  <a:pt x="3913764" y="4940618"/>
                </a:cubicBezTo>
                <a:cubicBezTo>
                  <a:pt x="3904534" y="4939906"/>
                  <a:pt x="3896577" y="4940543"/>
                  <a:pt x="3889457" y="4942017"/>
                </a:cubicBezTo>
                <a:lnTo>
                  <a:pt x="3871115" y="4948115"/>
                </a:lnTo>
                <a:lnTo>
                  <a:pt x="3869086" y="4953796"/>
                </a:lnTo>
                <a:lnTo>
                  <a:pt x="3856124" y="4955351"/>
                </a:lnTo>
                <a:lnTo>
                  <a:pt x="3835967" y="4964002"/>
                </a:lnTo>
                <a:cubicBezTo>
                  <a:pt x="3826465" y="4939857"/>
                  <a:pt x="3782586" y="4975947"/>
                  <a:pt x="3785910" y="4953998"/>
                </a:cubicBezTo>
                <a:cubicBezTo>
                  <a:pt x="3750785" y="4960085"/>
                  <a:pt x="3699033" y="4941571"/>
                  <a:pt x="3671085" y="4966563"/>
                </a:cubicBezTo>
                <a:cubicBezTo>
                  <a:pt x="3621255" y="4971431"/>
                  <a:pt x="3562637" y="4982991"/>
                  <a:pt x="3486928" y="4983204"/>
                </a:cubicBezTo>
                <a:cubicBezTo>
                  <a:pt x="3446030" y="4983424"/>
                  <a:pt x="3343460" y="4965124"/>
                  <a:pt x="3280956" y="4963864"/>
                </a:cubicBezTo>
                <a:cubicBezTo>
                  <a:pt x="3227193" y="4969510"/>
                  <a:pt x="3256481" y="4962609"/>
                  <a:pt x="3211563" y="4982704"/>
                </a:cubicBezTo>
                <a:cubicBezTo>
                  <a:pt x="3207119" y="4979549"/>
                  <a:pt x="3170070" y="4977192"/>
                  <a:pt x="3164681" y="4975408"/>
                </a:cubicBezTo>
                <a:lnTo>
                  <a:pt x="3127171" y="4968229"/>
                </a:lnTo>
                <a:lnTo>
                  <a:pt x="3096889" y="4965619"/>
                </a:lnTo>
                <a:cubicBezTo>
                  <a:pt x="3088441" y="4967572"/>
                  <a:pt x="3082883" y="4967054"/>
                  <a:pt x="3078620" y="4965444"/>
                </a:cubicBezTo>
                <a:lnTo>
                  <a:pt x="3074275" y="4962670"/>
                </a:lnTo>
                <a:lnTo>
                  <a:pt x="3036436" y="4957455"/>
                </a:lnTo>
                <a:lnTo>
                  <a:pt x="3031995" y="4958829"/>
                </a:lnTo>
                <a:lnTo>
                  <a:pt x="2994028" y="4956800"/>
                </a:lnTo>
                <a:cubicBezTo>
                  <a:pt x="2992299" y="4958944"/>
                  <a:pt x="2989407" y="4960397"/>
                  <a:pt x="2984001" y="4960444"/>
                </a:cubicBezTo>
                <a:cubicBezTo>
                  <a:pt x="2994191" y="4975446"/>
                  <a:pt x="2981386" y="4966249"/>
                  <a:pt x="2964542" y="4965062"/>
                </a:cubicBezTo>
                <a:cubicBezTo>
                  <a:pt x="2976613" y="4988096"/>
                  <a:pt x="2927627" y="4975618"/>
                  <a:pt x="2921274" y="4988440"/>
                </a:cubicBezTo>
                <a:cubicBezTo>
                  <a:pt x="2908629" y="4987050"/>
                  <a:pt x="2895476" y="4985998"/>
                  <a:pt x="2882111" y="4985411"/>
                </a:cubicBezTo>
                <a:lnTo>
                  <a:pt x="2874282" y="4985361"/>
                </a:lnTo>
                <a:cubicBezTo>
                  <a:pt x="2874237" y="4985437"/>
                  <a:pt x="2874193" y="4985514"/>
                  <a:pt x="2874147" y="4985591"/>
                </a:cubicBezTo>
                <a:cubicBezTo>
                  <a:pt x="2872492" y="4986074"/>
                  <a:pt x="2869935" y="4986243"/>
                  <a:pt x="2865932" y="4985999"/>
                </a:cubicBezTo>
                <a:lnTo>
                  <a:pt x="2860008" y="4985269"/>
                </a:lnTo>
                <a:lnTo>
                  <a:pt x="2844819" y="4985172"/>
                </a:lnTo>
                <a:lnTo>
                  <a:pt x="2839735" y="4986676"/>
                </a:lnTo>
                <a:lnTo>
                  <a:pt x="2837922" y="4989488"/>
                </a:lnTo>
                <a:lnTo>
                  <a:pt x="2836507" y="4989165"/>
                </a:lnTo>
                <a:cubicBezTo>
                  <a:pt x="2825749" y="4984209"/>
                  <a:pt x="2822382" y="4977089"/>
                  <a:pt x="2808859" y="4996804"/>
                </a:cubicBezTo>
                <a:cubicBezTo>
                  <a:pt x="2784233" y="4988767"/>
                  <a:pt x="2779499" y="5000786"/>
                  <a:pt x="2745907" y="5005126"/>
                </a:cubicBezTo>
                <a:cubicBezTo>
                  <a:pt x="2731796" y="4997536"/>
                  <a:pt x="2720518" y="5000295"/>
                  <a:pt x="2709519" y="5006333"/>
                </a:cubicBezTo>
                <a:cubicBezTo>
                  <a:pt x="2676766" y="5002878"/>
                  <a:pt x="2646981" y="5011377"/>
                  <a:pt x="2610212" y="5013529"/>
                </a:cubicBezTo>
                <a:cubicBezTo>
                  <a:pt x="2570359" y="5003730"/>
                  <a:pt x="2550109" y="5021491"/>
                  <a:pt x="2510814" y="5023713"/>
                </a:cubicBezTo>
                <a:cubicBezTo>
                  <a:pt x="2476639" y="5006722"/>
                  <a:pt x="2482834" y="5038639"/>
                  <a:pt x="2462736" y="5045398"/>
                </a:cubicBezTo>
                <a:lnTo>
                  <a:pt x="2457050" y="5046022"/>
                </a:lnTo>
                <a:lnTo>
                  <a:pt x="2442184" y="5043549"/>
                </a:lnTo>
                <a:lnTo>
                  <a:pt x="2436703" y="5041929"/>
                </a:lnTo>
                <a:cubicBezTo>
                  <a:pt x="2432888" y="5041072"/>
                  <a:pt x="2430299" y="5040830"/>
                  <a:pt x="2428451" y="5041027"/>
                </a:cubicBezTo>
                <a:lnTo>
                  <a:pt x="2420551" y="5039949"/>
                </a:lnTo>
                <a:cubicBezTo>
                  <a:pt x="2407700" y="5037296"/>
                  <a:pt x="2395274" y="5034239"/>
                  <a:pt x="2383501" y="5030941"/>
                </a:cubicBezTo>
                <a:cubicBezTo>
                  <a:pt x="2362992" y="5032521"/>
                  <a:pt x="2317884" y="5047662"/>
                  <a:pt x="2297493" y="5049431"/>
                </a:cubicBezTo>
                <a:lnTo>
                  <a:pt x="2261156" y="5041558"/>
                </a:lnTo>
                <a:lnTo>
                  <a:pt x="2200581" y="5024964"/>
                </a:lnTo>
                <a:lnTo>
                  <a:pt x="2198380" y="5025550"/>
                </a:lnTo>
                <a:lnTo>
                  <a:pt x="2116066" y="5019568"/>
                </a:lnTo>
                <a:cubicBezTo>
                  <a:pt x="2111600" y="5017036"/>
                  <a:pt x="2059664" y="5006071"/>
                  <a:pt x="2056754" y="5002394"/>
                </a:cubicBezTo>
                <a:cubicBezTo>
                  <a:pt x="2003393" y="5014336"/>
                  <a:pt x="1998298" y="5008800"/>
                  <a:pt x="1942916" y="5005703"/>
                </a:cubicBezTo>
                <a:cubicBezTo>
                  <a:pt x="1882138" y="4994708"/>
                  <a:pt x="1836966" y="4976630"/>
                  <a:pt x="1796717" y="4970423"/>
                </a:cubicBezTo>
                <a:cubicBezTo>
                  <a:pt x="1724075" y="4959337"/>
                  <a:pt x="1636218" y="4936339"/>
                  <a:pt x="1583222" y="4931235"/>
                </a:cubicBezTo>
                <a:cubicBezTo>
                  <a:pt x="1544265" y="4950469"/>
                  <a:pt x="1556109" y="4927628"/>
                  <a:pt x="1518821" y="4927872"/>
                </a:cubicBezTo>
                <a:cubicBezTo>
                  <a:pt x="1497291" y="4925112"/>
                  <a:pt x="1483221" y="4916728"/>
                  <a:pt x="1471837" y="4914678"/>
                </a:cubicBezTo>
                <a:lnTo>
                  <a:pt x="1450515" y="4915578"/>
                </a:lnTo>
                <a:lnTo>
                  <a:pt x="1437078" y="4915016"/>
                </a:lnTo>
                <a:lnTo>
                  <a:pt x="1432462" y="4920065"/>
                </a:lnTo>
                <a:lnTo>
                  <a:pt x="1411645" y="4922952"/>
                </a:lnTo>
                <a:cubicBezTo>
                  <a:pt x="1384856" y="4920079"/>
                  <a:pt x="1306656" y="4907389"/>
                  <a:pt x="1271729" y="4902828"/>
                </a:cubicBezTo>
                <a:cubicBezTo>
                  <a:pt x="1258697" y="4896954"/>
                  <a:pt x="1213546" y="4890036"/>
                  <a:pt x="1202076" y="4895589"/>
                </a:cubicBezTo>
                <a:cubicBezTo>
                  <a:pt x="1192059" y="4895561"/>
                  <a:pt x="1182171" y="4891311"/>
                  <a:pt x="1174670" y="4898040"/>
                </a:cubicBezTo>
                <a:cubicBezTo>
                  <a:pt x="1163701" y="4905820"/>
                  <a:pt x="1136874" y="4886643"/>
                  <a:pt x="1137035" y="4897965"/>
                </a:cubicBezTo>
                <a:cubicBezTo>
                  <a:pt x="1117838" y="4884693"/>
                  <a:pt x="1091386" y="4900421"/>
                  <a:pt x="1069882" y="4901859"/>
                </a:cubicBezTo>
                <a:cubicBezTo>
                  <a:pt x="1055589" y="4889467"/>
                  <a:pt x="1024570" y="4904705"/>
                  <a:pt x="980935" y="4900090"/>
                </a:cubicBezTo>
                <a:cubicBezTo>
                  <a:pt x="947614" y="4895538"/>
                  <a:pt x="913224" y="4886405"/>
                  <a:pt x="869960" y="4874547"/>
                </a:cubicBezTo>
                <a:cubicBezTo>
                  <a:pt x="819114" y="4845820"/>
                  <a:pt x="768074" y="4839770"/>
                  <a:pt x="721345" y="4828937"/>
                </a:cubicBezTo>
                <a:cubicBezTo>
                  <a:pt x="667944" y="4819060"/>
                  <a:pt x="698286" y="4848426"/>
                  <a:pt x="635428" y="4819153"/>
                </a:cubicBezTo>
                <a:cubicBezTo>
                  <a:pt x="626286" y="4826707"/>
                  <a:pt x="617638" y="4825980"/>
                  <a:pt x="604106" y="4819994"/>
                </a:cubicBezTo>
                <a:cubicBezTo>
                  <a:pt x="583276" y="4822237"/>
                  <a:pt x="539859" y="4835097"/>
                  <a:pt x="510451" y="4832608"/>
                </a:cubicBezTo>
                <a:cubicBezTo>
                  <a:pt x="489781" y="4829929"/>
                  <a:pt x="443867" y="4807857"/>
                  <a:pt x="427656" y="4805062"/>
                </a:cubicBezTo>
                <a:cubicBezTo>
                  <a:pt x="424088" y="4806479"/>
                  <a:pt x="419580" y="4809736"/>
                  <a:pt x="413184" y="4815837"/>
                </a:cubicBezTo>
                <a:cubicBezTo>
                  <a:pt x="387673" y="4805882"/>
                  <a:pt x="379855" y="4817328"/>
                  <a:pt x="341772" y="4818825"/>
                </a:cubicBezTo>
                <a:cubicBezTo>
                  <a:pt x="327795" y="4810179"/>
                  <a:pt x="314729" y="4811964"/>
                  <a:pt x="301266" y="4817000"/>
                </a:cubicBezTo>
                <a:cubicBezTo>
                  <a:pt x="265781" y="4810886"/>
                  <a:pt x="231017" y="4816794"/>
                  <a:pt x="189886" y="4815871"/>
                </a:cubicBezTo>
                <a:cubicBezTo>
                  <a:pt x="147910" y="4802917"/>
                  <a:pt x="121702" y="4818738"/>
                  <a:pt x="77762" y="4817675"/>
                </a:cubicBezTo>
                <a:cubicBezTo>
                  <a:pt x="38733" y="4795315"/>
                  <a:pt x="44308" y="4840244"/>
                  <a:pt x="8164" y="4835320"/>
                </a:cubicBezTo>
                <a:lnTo>
                  <a:pt x="0" y="4832771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91" name="Google Shape;91;p1"/>
          <p:cNvSpPr txBox="1">
            <a:spLocks noGrp="1"/>
          </p:cNvSpPr>
          <p:nvPr>
            <p:ph type="ctrTitle"/>
          </p:nvPr>
        </p:nvSpPr>
        <p:spPr>
          <a:xfrm>
            <a:off x="130628" y="5752264"/>
            <a:ext cx="7086600" cy="582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dirty="0"/>
              <a:t>2023-2024 ALMS Annual Report</a:t>
            </a:r>
            <a:endParaRPr dirty="0"/>
          </a:p>
        </p:txBody>
      </p:sp>
      <p:pic>
        <p:nvPicPr>
          <p:cNvPr id="92" name="Google Shape;92;p1" descr="ALMS Logo - without name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55195" y="0"/>
            <a:ext cx="2436806" cy="10776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7032" y="595870"/>
            <a:ext cx="4637790" cy="46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5" name="Google Shape;195;p10" descr="A group of people posing for a photo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 l="25611"/>
          <a:stretch/>
        </p:blipFill>
        <p:spPr>
          <a:xfrm>
            <a:off x="641180" y="595870"/>
            <a:ext cx="5129784" cy="460300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0"/>
          <p:cNvSpPr txBox="1"/>
          <p:nvPr/>
        </p:nvSpPr>
        <p:spPr>
          <a:xfrm>
            <a:off x="1120625" y="5338738"/>
            <a:ext cx="4170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2023 Emerald Award for the LakeKeepers Program</a:t>
            </a:r>
            <a:endParaRPr/>
          </a:p>
        </p:txBody>
      </p:sp>
      <p:sp>
        <p:nvSpPr>
          <p:cNvPr id="197" name="Google Shape;197;p10"/>
          <p:cNvSpPr txBox="1"/>
          <p:nvPr/>
        </p:nvSpPr>
        <p:spPr>
          <a:xfrm>
            <a:off x="6900480" y="5338800"/>
            <a:ext cx="41708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2023 NALMS Leadership and Service Award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83B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>
            <a:off x="2006082" y="93306"/>
            <a:ext cx="8238930" cy="66713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 descr="Long close-up of a thank you card&#10;&#10;Description automatically generated">
            <a:extLst>
              <a:ext uri="{FF2B5EF4-FFF2-40B4-BE49-F238E27FC236}">
                <a16:creationId xmlns:a16="http://schemas.microsoft.com/office/drawing/2014/main" id="{28E64CF8-6392-6CC4-5063-87C5DE95FD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0" t="952" r="3672" b="5324"/>
          <a:stretch/>
        </p:blipFill>
        <p:spPr>
          <a:xfrm rot="10800000">
            <a:off x="2140598" y="162056"/>
            <a:ext cx="7910804" cy="6358810"/>
          </a:xfrm>
          <a:prstGeom prst="rect">
            <a:avLst/>
          </a:prstGeom>
        </p:spPr>
      </p:pic>
      <p:sp>
        <p:nvSpPr>
          <p:cNvPr id="5" name="Google Shape;197;p10">
            <a:extLst>
              <a:ext uri="{FF2B5EF4-FFF2-40B4-BE49-F238E27FC236}">
                <a16:creationId xmlns:a16="http://schemas.microsoft.com/office/drawing/2014/main" id="{E370D373-7B49-9ACB-BA5E-CC726D23477A}"/>
              </a:ext>
            </a:extLst>
          </p:cNvPr>
          <p:cNvSpPr txBox="1"/>
          <p:nvPr/>
        </p:nvSpPr>
        <p:spPr>
          <a:xfrm>
            <a:off x="2140598" y="6452324"/>
            <a:ext cx="7910803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receives a valued partner certificate from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Kehewin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Cree Nation</a:t>
            </a:r>
            <a:endParaRPr sz="1100" dirty="0"/>
          </a:p>
        </p:txBody>
      </p:sp>
    </p:spTree>
    <p:extLst>
      <p:ext uri="{BB962C8B-B14F-4D97-AF65-F5344CB8AC3E}">
        <p14:creationId xmlns:p14="http://schemas.microsoft.com/office/powerpoint/2010/main" val="1100919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 rot="-167822">
            <a:off x="5852675" y="1543758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 txBox="1"/>
          <p:nvPr/>
        </p:nvSpPr>
        <p:spPr>
          <a:xfrm>
            <a:off x="8007700" y="1998762"/>
            <a:ext cx="3882000" cy="411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Emerald Documentary Featuring the LakeKeepers Program.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 on the “</a:t>
            </a: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on EARTH Are We Doing?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 podcast.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(Available on Spotify &amp; Apple Podcasts!)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Interview on the </a:t>
            </a:r>
            <a:r>
              <a:rPr lang="en-US" sz="20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“In Over My Head”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podcast.</a:t>
            </a:r>
            <a:b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r>
              <a:rPr lang="en-US" sz="1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(Also available on Spotify &amp; Apple!)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 txBox="1"/>
          <p:nvPr/>
        </p:nvSpPr>
        <p:spPr>
          <a:xfrm>
            <a:off x="7179295" y="-7942"/>
            <a:ext cx="5012706" cy="142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in the Media</a:t>
            </a:r>
            <a:endParaRPr/>
          </a:p>
        </p:txBody>
      </p:sp>
      <p:pic>
        <p:nvPicPr>
          <p:cNvPr id="209" name="Google Shape;209;p11"/>
          <p:cNvPicPr preferRelativeResize="0"/>
          <p:nvPr/>
        </p:nvPicPr>
        <p:blipFill rotWithShape="1">
          <a:blip r:embed="rId3">
            <a:alphaModFix/>
          </a:blip>
          <a:srcRect b="69649"/>
          <a:stretch/>
        </p:blipFill>
        <p:spPr>
          <a:xfrm>
            <a:off x="82458" y="4172793"/>
            <a:ext cx="7537542" cy="1100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295585"/>
            <a:ext cx="7620000" cy="11052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1" title="Guardians of Our Lakes: Inside Alberta's LakeKeepers Citizen Science Program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919" y="30480"/>
            <a:ext cx="7537542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 txBox="1">
            <a:spLocks noGrp="1"/>
          </p:cNvSpPr>
          <p:nvPr>
            <p:ph type="title"/>
          </p:nvPr>
        </p:nvSpPr>
        <p:spPr>
          <a:xfrm>
            <a:off x="5971697" y="1419226"/>
            <a:ext cx="5444382" cy="209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Award Winner</a:t>
            </a:r>
            <a:br>
              <a:rPr lang="en-US" sz="3200"/>
            </a:br>
            <a:r>
              <a:rPr lang="en-US" sz="3200"/>
              <a:t>NALMS Members Choice 2023 Photo Contest</a:t>
            </a:r>
            <a:endParaRPr/>
          </a:p>
        </p:txBody>
      </p:sp>
      <p:pic>
        <p:nvPicPr>
          <p:cNvPr id="217" name="Google Shape;217;p12"/>
          <p:cNvPicPr preferRelativeResize="0"/>
          <p:nvPr/>
        </p:nvPicPr>
        <p:blipFill rotWithShape="1">
          <a:blip r:embed="rId3">
            <a:alphaModFix/>
          </a:blip>
          <a:srcRect r="2768"/>
          <a:stretch/>
        </p:blipFill>
        <p:spPr>
          <a:xfrm>
            <a:off x="-1" y="10"/>
            <a:ext cx="5151179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8" name="Google Shape;218;p12"/>
          <p:cNvCxnSpPr/>
          <p:nvPr/>
        </p:nvCxnSpPr>
        <p:spPr>
          <a:xfrm>
            <a:off x="5971697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9" name="Google Shape;219;p12"/>
          <p:cNvSpPr txBox="1">
            <a:spLocks noGrp="1"/>
          </p:cNvSpPr>
          <p:nvPr>
            <p:ph type="body" idx="1"/>
          </p:nvPr>
        </p:nvSpPr>
        <p:spPr>
          <a:xfrm>
            <a:off x="5971697" y="3522727"/>
            <a:ext cx="5444382" cy="2092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 i="1"/>
              <a:t>Sue Styles and Neil Fleming of the Wabamun Watershed Management Council sampling Wabamun Lake as part of LakeKeepers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Winning photo featured on the cover of Volume 43 of the LakeLine Publication. 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3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7562699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>
            <a:spLocks noGrp="1"/>
          </p:cNvSpPr>
          <p:nvPr>
            <p:ph type="body" idx="1"/>
          </p:nvPr>
        </p:nvSpPr>
        <p:spPr>
          <a:xfrm>
            <a:off x="8188575" y="1618176"/>
            <a:ext cx="3552900" cy="431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38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Lacombe Lake Aquatic Plant Bioblitz.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Shoreline assessment for native and invasive aquatic plants. 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98 plant specimens identified. </a:t>
            </a:r>
            <a:endParaRPr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 invasive aquatic plants detected. </a:t>
            </a:r>
            <a:endParaRPr sz="1600"/>
          </a:p>
          <a:p>
            <a:pPr marL="45720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226" name="Google Shape;226;p13"/>
          <p:cNvSpPr txBox="1"/>
          <p:nvPr/>
        </p:nvSpPr>
        <p:spPr>
          <a:xfrm>
            <a:off x="8293953" y="384175"/>
            <a:ext cx="30915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Communications and Outreach</a:t>
            </a:r>
            <a:endParaRPr/>
          </a:p>
        </p:txBody>
      </p:sp>
      <p:pic>
        <p:nvPicPr>
          <p:cNvPr id="227" name="Google Shape;227;p13" descr="A person in a boa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12049" r="5134"/>
          <a:stretch/>
        </p:blipFill>
        <p:spPr>
          <a:xfrm>
            <a:off x="-9886" y="10"/>
            <a:ext cx="7572605" cy="6400787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13"/>
          <p:cNvSpPr txBox="1"/>
          <p:nvPr/>
        </p:nvSpPr>
        <p:spPr>
          <a:xfrm>
            <a:off x="71919" y="6496612"/>
            <a:ext cx="1077884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Volunteer Cliff Soper paddling ALMS staff across Lacombe Lake for the Lacombe Lake aquatic plant bioblitz event.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229;p13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Cliff Soper from Lacombe Lake participating in a bioblitz for aquatic plants.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"/>
          <p:cNvSpPr txBox="1">
            <a:spLocks noGrp="1"/>
          </p:cNvSpPr>
          <p:nvPr>
            <p:ph type="title"/>
          </p:nvPr>
        </p:nvSpPr>
        <p:spPr>
          <a:xfrm>
            <a:off x="138475" y="4925650"/>
            <a:ext cx="4319400" cy="14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3600" b="1"/>
              <a:t>Strategic Objective Quality Programs</a:t>
            </a:r>
            <a:endParaRPr sz="4000"/>
          </a:p>
        </p:txBody>
      </p:sp>
      <p:pic>
        <p:nvPicPr>
          <p:cNvPr id="236" name="Google Shape;236;p14"/>
          <p:cNvPicPr preferRelativeResize="0"/>
          <p:nvPr/>
        </p:nvPicPr>
        <p:blipFill rotWithShape="1">
          <a:blip r:embed="rId3">
            <a:alphaModFix/>
          </a:blip>
          <a:srcRect t="23673" b="23672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14"/>
          <p:cNvSpPr txBox="1">
            <a:spLocks noGrp="1"/>
          </p:cNvSpPr>
          <p:nvPr>
            <p:ph type="body" idx="1"/>
          </p:nvPr>
        </p:nvSpPr>
        <p:spPr>
          <a:xfrm>
            <a:off x="4457875" y="4583950"/>
            <a:ext cx="7734300" cy="21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3812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is a leader in Citizen Science and Community Based Monitoring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programs are accessible to Indigenous Communities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supports research in the Aquatic Sciences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supports Lake Stewardship</a:t>
            </a:r>
            <a:endParaRPr sz="2000"/>
          </a:p>
          <a:p>
            <a:pPr marL="228600" lvl="0" indent="-238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Supporting lake management in Alberta</a:t>
            </a:r>
            <a:endParaRPr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5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" name="Google Shape;243;p15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7" y="6"/>
            <a:ext cx="8115277" cy="64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5"/>
          <p:cNvSpPr txBox="1">
            <a:spLocks noGrp="1"/>
          </p:cNvSpPr>
          <p:nvPr>
            <p:ph type="body" idx="1"/>
          </p:nvPr>
        </p:nvSpPr>
        <p:spPr>
          <a:xfrm>
            <a:off x="8413247" y="1883901"/>
            <a:ext cx="360855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105 Sampling Events</a:t>
            </a:r>
            <a:endParaRPr sz="2200"/>
          </a:p>
          <a:p>
            <a:pPr marL="685800" lvl="1" indent="-241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Challenges with drought on reservoirs.</a:t>
            </a:r>
            <a:endParaRPr sz="2200"/>
          </a:p>
          <a:p>
            <a:pPr marL="685800" lvl="1" indent="-101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27 Unique Lakes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348 Volunteer Hours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45" name="Google Shape;245;p15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15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6760" y="171912"/>
            <a:ext cx="2924458" cy="117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5"/>
          <p:cNvSpPr txBox="1"/>
          <p:nvPr/>
        </p:nvSpPr>
        <p:spPr>
          <a:xfrm>
            <a:off x="-6" y="6448712"/>
            <a:ext cx="534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ALMS technician Maddie Koning sampling Laurier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5"/>
          <p:cNvSpPr/>
          <p:nvPr/>
        </p:nvSpPr>
        <p:spPr>
          <a:xfrm rot="-167822">
            <a:off x="6448281" y="155881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15"/>
          <p:cNvSpPr txBox="1"/>
          <p:nvPr/>
        </p:nvSpPr>
        <p:spPr>
          <a:xfrm>
            <a:off x="8115316" y="5744177"/>
            <a:ext cx="407668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BASED MONITORING OF ALBERTA’S LAKES FOR NEARLY 30 YEARS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6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6"/>
          <p:cNvSpPr txBox="1">
            <a:spLocks noGrp="1"/>
          </p:cNvSpPr>
          <p:nvPr>
            <p:ph type="body" idx="1"/>
          </p:nvPr>
        </p:nvSpPr>
        <p:spPr>
          <a:xfrm>
            <a:off x="8398802" y="2186313"/>
            <a:ext cx="35097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733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Decreasing (red), increasing (green), and </a:t>
            </a:r>
            <a:br>
              <a:rPr lang="en-US" sz="2200"/>
            </a:br>
            <a:r>
              <a:rPr lang="en-US" sz="2200"/>
              <a:t>no trends (blue) detected at lakes with more than 10 years of data. </a:t>
            </a:r>
            <a:endParaRPr sz="2200"/>
          </a:p>
          <a:p>
            <a:pPr marL="228600" lvl="0" indent="-87629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 i="1"/>
          </a:p>
          <a:p>
            <a:pPr marL="228600" lvl="0" indent="-22733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See Annual Trend Summary at www.alms.ca/reports</a:t>
            </a:r>
            <a:endParaRPr sz="2200"/>
          </a:p>
        </p:txBody>
      </p:sp>
      <p:sp>
        <p:nvSpPr>
          <p:cNvPr id="258" name="Google Shape;258;p16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6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Google Shape;260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85492" y="0"/>
            <a:ext cx="3736313" cy="1504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148" y="563008"/>
            <a:ext cx="7538913" cy="580179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16"/>
          <p:cNvSpPr/>
          <p:nvPr/>
        </p:nvSpPr>
        <p:spPr>
          <a:xfrm rot="10800000" flipH="1">
            <a:off x="205296" y="399139"/>
            <a:ext cx="1583960" cy="1101602"/>
          </a:xfrm>
          <a:prstGeom prst="triangle">
            <a:avLst>
              <a:gd name="adj" fmla="val 0"/>
            </a:avLst>
          </a:prstGeom>
          <a:solidFill>
            <a:schemeClr val="l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6"/>
          <p:cNvSpPr txBox="1"/>
          <p:nvPr/>
        </p:nvSpPr>
        <p:spPr>
          <a:xfrm>
            <a:off x="-6" y="6448712"/>
            <a:ext cx="668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phosphorus and chlorophyll-</a:t>
            </a:r>
            <a:r>
              <a:rPr lang="en-US" sz="18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trends detected at Alberta Lakes.</a:t>
            </a:r>
            <a:endParaRPr sz="1800" i="1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6"/>
          <p:cNvSpPr/>
          <p:nvPr/>
        </p:nvSpPr>
        <p:spPr>
          <a:xfrm rot="-167822">
            <a:off x="6401628" y="1727018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271;p17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17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Google Shape;273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>
            <a:spLocks noGrp="1"/>
          </p:cNvSpPr>
          <p:nvPr>
            <p:ph type="body" idx="1"/>
          </p:nvPr>
        </p:nvSpPr>
        <p:spPr>
          <a:xfrm>
            <a:off x="8413250" y="1883900"/>
            <a:ext cx="3778800" cy="42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5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Traditional citizen science program.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Volunteers trained and equipped to collect data.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215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Char char="•"/>
            </a:pPr>
            <a:r>
              <a:rPr lang="en-US" sz="2200"/>
              <a:t>Designed to support remote and under-sampled waterbodies.</a:t>
            </a: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200"/>
          </a:p>
          <a:p>
            <a:pPr marL="228600" lvl="0" indent="-76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400"/>
          </a:p>
        </p:txBody>
      </p:sp>
      <p:sp>
        <p:nvSpPr>
          <p:cNvPr id="275" name="Google Shape;275;p17"/>
          <p:cNvSpPr txBox="1"/>
          <p:nvPr/>
        </p:nvSpPr>
        <p:spPr>
          <a:xfrm>
            <a:off x="0" y="6448725"/>
            <a:ext cx="588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Animated GIF of sampling sites and frequency since 2018.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Google Shape;276;p17" descr="A map of the alberta provinc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2288" y="148368"/>
            <a:ext cx="4973150" cy="6216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17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97396" y="4911532"/>
            <a:ext cx="2615864" cy="145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7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8115304" y="5538802"/>
            <a:ext cx="4076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TRADITIONAL CITIZEN SCIENCE APPROACH TO TRACKING WATER QUALITY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18"/>
          <p:cNvPicPr preferRelativeResize="0"/>
          <p:nvPr/>
        </p:nvPicPr>
        <p:blipFill rotWithShape="1">
          <a:blip r:embed="rId3">
            <a:alphaModFix/>
          </a:blip>
          <a:srcRect l="2516" r="2515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8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8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8" name="Google Shape;28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18"/>
          <p:cNvSpPr txBox="1">
            <a:spLocks noGrp="1"/>
          </p:cNvSpPr>
          <p:nvPr>
            <p:ph type="body" idx="1"/>
          </p:nvPr>
        </p:nvSpPr>
        <p:spPr>
          <a:xfrm>
            <a:off x="8349375" y="1547600"/>
            <a:ext cx="3704700" cy="4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625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1927"/>
              <a:buNone/>
            </a:pPr>
            <a:r>
              <a:rPr lang="en-US" sz="4150" i="1"/>
              <a:t>Summer LakeKeepers</a:t>
            </a:r>
            <a:endParaRPr sz="4150" i="1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500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Focus on remote and under-sampled waterbodies.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17 lakes samples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47 Monitoring Trips</a:t>
            </a:r>
            <a:endParaRPr sz="3534"/>
          </a:p>
          <a:p>
            <a:pPr marL="228600" lvl="0" indent="-11747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77299"/>
              <a:buNone/>
            </a:pPr>
            <a:endParaRPr sz="3234"/>
          </a:p>
          <a:p>
            <a:pPr marL="228600" lvl="0" indent="-2458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3234"/>
              <a:t>Key partnerships with Mighty Peace Watershed Alliance, Mackenzie County, Kehewin Cree Nation, Mountain Métis, Alberta Conservation Association, and others.</a:t>
            </a:r>
            <a:endParaRPr sz="2400"/>
          </a:p>
        </p:txBody>
      </p:sp>
      <p:sp>
        <p:nvSpPr>
          <p:cNvPr id="290" name="Google Shape;290;p18"/>
          <p:cNvSpPr txBox="1"/>
          <p:nvPr/>
        </p:nvSpPr>
        <p:spPr>
          <a:xfrm>
            <a:off x="19" y="6452687"/>
            <a:ext cx="5633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LakeKeepers Volunteer Geoff Holroyd sampling Islet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8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46200" y="4845250"/>
            <a:ext cx="1973475" cy="150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2545" b="125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"/>
          <p:cNvSpPr txBox="1"/>
          <p:nvPr/>
        </p:nvSpPr>
        <p:spPr>
          <a:xfrm>
            <a:off x="3249355" y="1947134"/>
            <a:ext cx="5693290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Land Acknowledgement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1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9"/>
          <p:cNvSpPr txBox="1">
            <a:spLocks noGrp="1"/>
          </p:cNvSpPr>
          <p:nvPr>
            <p:ph type="body" idx="1"/>
          </p:nvPr>
        </p:nvSpPr>
        <p:spPr>
          <a:xfrm>
            <a:off x="8301300" y="1592875"/>
            <a:ext cx="3704700" cy="47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None/>
            </a:pPr>
            <a:r>
              <a:rPr lang="en-US" sz="2600" i="1"/>
              <a:t>Lakes of the Carvel Pitted Delta Project</a:t>
            </a:r>
            <a:endParaRPr sz="2600" i="1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814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In 2023, an additional 27 unique lakes sampled by a small group of volunteers of the Matayan Lake Management Association.</a:t>
            </a:r>
            <a:endParaRPr sz="2016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16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Nearly 100 unique lakes sampled to date.</a:t>
            </a:r>
            <a:endParaRPr sz="2016"/>
          </a:p>
          <a:p>
            <a:pPr marL="228600" lvl="0" indent="-990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sz="2016"/>
          </a:p>
          <a:p>
            <a:pPr marL="228600" lvl="0" indent="-22708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16"/>
              <a:buChar char="•"/>
            </a:pPr>
            <a:r>
              <a:rPr lang="en-US" sz="2016"/>
              <a:t>Revealing an incredible collection of high quality lake resources. </a:t>
            </a:r>
            <a:endParaRPr sz="2016"/>
          </a:p>
        </p:txBody>
      </p:sp>
      <p:pic>
        <p:nvPicPr>
          <p:cNvPr id="303" name="Google Shape;303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8115299" cy="6408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90762" y="5692913"/>
            <a:ext cx="2226843" cy="524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45761" y="4324855"/>
            <a:ext cx="1271844" cy="125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86348" y="3149862"/>
            <a:ext cx="1631257" cy="109945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19"/>
          <p:cNvSpPr txBox="1"/>
          <p:nvPr/>
        </p:nvSpPr>
        <p:spPr>
          <a:xfrm>
            <a:off x="-6" y="6452687"/>
            <a:ext cx="5248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Dave Mussel sampling lakes in the Carvel Pitted Delta.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19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p20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20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730" y="39439"/>
            <a:ext cx="3981837" cy="110777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0"/>
          <p:cNvSpPr txBox="1"/>
          <p:nvPr/>
        </p:nvSpPr>
        <p:spPr>
          <a:xfrm>
            <a:off x="8349369" y="1555546"/>
            <a:ext cx="360855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available at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www.alms.ca/reports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Drone and underwater footage available on </a:t>
            </a:r>
            <a:r>
              <a:rPr lang="en-US" sz="20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 range of water quality conditions unique geological region.</a:t>
            </a:r>
            <a:endParaRPr/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0" y="6448705"/>
            <a:ext cx="79754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Changes in water levels observed at 8 named lakes in the Carvel Pitted Delta region.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9" name="Google Shape;319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950"/>
            <a:ext cx="8115301" cy="64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517726" y="4772725"/>
            <a:ext cx="1271844" cy="1250646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0"/>
          <p:cNvSpPr/>
          <p:nvPr/>
        </p:nvSpPr>
        <p:spPr>
          <a:xfrm rot="-167822">
            <a:off x="6420288" y="138258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21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2023 Volunteer of the Year Award</a:t>
            </a:r>
            <a:endParaRPr sz="5200"/>
          </a:p>
        </p:txBody>
      </p:sp>
      <p:sp>
        <p:nvSpPr>
          <p:cNvPr id="328" name="Google Shape;328;p21"/>
          <p:cNvSpPr/>
          <p:nvPr/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21"/>
          <p:cNvSpPr/>
          <p:nvPr/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21"/>
          <p:cNvSpPr txBox="1">
            <a:spLocks noGrp="1"/>
          </p:cNvSpPr>
          <p:nvPr>
            <p:ph type="body" idx="1"/>
          </p:nvPr>
        </p:nvSpPr>
        <p:spPr>
          <a:xfrm>
            <a:off x="615458" y="3355848"/>
            <a:ext cx="6268770" cy="282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 i="1"/>
              <a:t>Awarded to Walter Neilson and David Trew of the Mayatan Lake Management Association for outstanding contributions to and elevations of ALMS programs.</a:t>
            </a:r>
            <a:endParaRPr/>
          </a:p>
        </p:txBody>
      </p:sp>
      <p:pic>
        <p:nvPicPr>
          <p:cNvPr id="331" name="Google Shape;331;p21"/>
          <p:cNvPicPr preferRelativeResize="0"/>
          <p:nvPr/>
        </p:nvPicPr>
        <p:blipFill rotWithShape="1">
          <a:blip r:embed="rId3">
            <a:alphaModFix/>
          </a:blip>
          <a:srcRect l="6206" r="620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1"/>
          <p:cNvSpPr txBox="1"/>
          <p:nvPr/>
        </p:nvSpPr>
        <p:spPr>
          <a:xfrm>
            <a:off x="1388567" y="5014513"/>
            <a:ext cx="47169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 (left to right): Walter Neilson, David Trew. </a:t>
            </a:r>
            <a:endParaRPr sz="18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p21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2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2"/>
          <p:cNvSpPr txBox="1">
            <a:spLocks noGrp="1"/>
          </p:cNvSpPr>
          <p:nvPr>
            <p:ph type="body" idx="1"/>
          </p:nvPr>
        </p:nvSpPr>
        <p:spPr>
          <a:xfrm>
            <a:off x="8484987" y="1658900"/>
            <a:ext cx="3408000" cy="43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 LakeKeepers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The most significant effort to understand winter lakes in Alberta.</a:t>
            </a:r>
            <a:endParaRPr/>
          </a:p>
          <a:p>
            <a:pPr marL="4572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/>
          </a:p>
          <a:p>
            <a:pPr marL="45720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000"/>
              <a:buChar char="•"/>
            </a:pPr>
            <a:r>
              <a:rPr lang="en-US" sz="2000"/>
              <a:t>Training and equipping citizen scientists and winter anglers to monitor Alberta’s lakes.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341" name="Google Shape;341;p22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p22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2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2" descr="A map of alberta with blue dots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7950"/>
            <a:ext cx="5486398" cy="6378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22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636503" y="4933515"/>
            <a:ext cx="2615864" cy="1453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3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23"/>
          <p:cNvSpPr txBox="1">
            <a:spLocks noGrp="1"/>
          </p:cNvSpPr>
          <p:nvPr>
            <p:ph type="body" idx="1"/>
          </p:nvPr>
        </p:nvSpPr>
        <p:spPr>
          <a:xfrm>
            <a:off x="8717588" y="1683694"/>
            <a:ext cx="2942813" cy="43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111 monitoring events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57 Waterbodies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643 volunteer hours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354" name="Google Shape;354;p23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23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Google Shape;356;p23"/>
          <p:cNvPicPr preferRelativeResize="0"/>
          <p:nvPr/>
        </p:nvPicPr>
        <p:blipFill rotWithShape="1">
          <a:blip r:embed="rId3">
            <a:alphaModFix/>
          </a:blip>
          <a:srcRect l="16028" t="1443" r="27417"/>
          <a:stretch/>
        </p:blipFill>
        <p:spPr>
          <a:xfrm rot="5400000">
            <a:off x="983832" y="-983833"/>
            <a:ext cx="6408744" cy="8376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23"/>
          <p:cNvSpPr txBox="1"/>
          <p:nvPr/>
        </p:nvSpPr>
        <p:spPr>
          <a:xfrm>
            <a:off x="0" y="6452675"/>
            <a:ext cx="923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LakeKeepers volunteer Joey Pyper trekking across Obed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23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360;p23"/>
          <p:cNvSpPr txBox="1"/>
          <p:nvPr/>
        </p:nvSpPr>
        <p:spPr>
          <a:xfrm>
            <a:off x="8376407" y="5568174"/>
            <a:ext cx="38157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EXPANDING OUR UNDERSTANDING OF LAKES THROUGH CITIZEN SCIENCE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4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24"/>
          <p:cNvSpPr txBox="1">
            <a:spLocks noGrp="1"/>
          </p:cNvSpPr>
          <p:nvPr>
            <p:ph type="body" idx="1"/>
          </p:nvPr>
        </p:nvSpPr>
        <p:spPr>
          <a:xfrm>
            <a:off x="8717588" y="1683694"/>
            <a:ext cx="2942813" cy="43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643 Volunteer Hours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60 Waterbodies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77 unique waterbodies </a:t>
            </a:r>
            <a:endParaRPr/>
          </a:p>
        </p:txBody>
      </p:sp>
      <p:sp>
        <p:nvSpPr>
          <p:cNvPr id="368" name="Google Shape;368;p24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24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4"/>
          <p:cNvSpPr txBox="1"/>
          <p:nvPr/>
        </p:nvSpPr>
        <p:spPr>
          <a:xfrm>
            <a:off x="-6" y="6452687"/>
            <a:ext cx="8508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Wendell Koning and ALMS staff collecting samples at Bow Lake in Banff National Park.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4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3" name="Google Shape;373;p24" descr="A group of people in sn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b="1361"/>
          <a:stretch/>
        </p:blipFill>
        <p:spPr>
          <a:xfrm>
            <a:off x="0" y="0"/>
            <a:ext cx="8076376" cy="640874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4"/>
          <p:cNvSpPr txBox="1"/>
          <p:nvPr/>
        </p:nvSpPr>
        <p:spPr>
          <a:xfrm>
            <a:off x="8238274" y="5586949"/>
            <a:ext cx="3901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LARGEST DATA COLLECTION ON ALBERTA’S WINTER LAKES 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5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380;p25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381;p25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382;p25"/>
          <p:cNvSpPr txBox="1">
            <a:spLocks noGrp="1"/>
          </p:cNvSpPr>
          <p:nvPr>
            <p:ph type="body" idx="1"/>
          </p:nvPr>
        </p:nvSpPr>
        <p:spPr>
          <a:xfrm>
            <a:off x="8521288" y="1945850"/>
            <a:ext cx="33354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Winter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Reporting on ice thickness, nutrients, chloride, temperature, oxygen, snow cover, and more. </a:t>
            </a:r>
            <a:endParaRPr/>
          </a:p>
        </p:txBody>
      </p:sp>
      <p:sp>
        <p:nvSpPr>
          <p:cNvPr id="383" name="Google Shape;383;p25"/>
          <p:cNvSpPr txBox="1"/>
          <p:nvPr/>
        </p:nvSpPr>
        <p:spPr>
          <a:xfrm>
            <a:off x="-6" y="6448737"/>
            <a:ext cx="5685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Tracking winter ice thickness from December through April.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4" name="Google Shape;384;p25" descr="A barcode with different colored line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919" y="565707"/>
            <a:ext cx="8378407" cy="5478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25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6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26"/>
          <p:cNvSpPr txBox="1">
            <a:spLocks noGrp="1"/>
          </p:cNvSpPr>
          <p:nvPr>
            <p:ph type="body" idx="1"/>
          </p:nvPr>
        </p:nvSpPr>
        <p:spPr>
          <a:xfrm>
            <a:off x="8679405" y="1657186"/>
            <a:ext cx="2942813" cy="4365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r>
              <a:rPr lang="en-US" sz="2600" i="1"/>
              <a:t>Pigeon Lake High Frequency Sensor</a:t>
            </a:r>
            <a:endParaRPr sz="2600" i="1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None/>
            </a:pPr>
            <a:endParaRPr sz="2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High frequency buoy installed January 2024 to April 2024.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30 minute dissolved oxygen and temperature readings at 3 depths.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Data being analyzed by University of Calgary undergraduate student.</a:t>
            </a:r>
            <a:endParaRPr sz="2000"/>
          </a:p>
        </p:txBody>
      </p:sp>
      <p:sp>
        <p:nvSpPr>
          <p:cNvPr id="394" name="Google Shape;394;p26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395;p26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6" name="Google Shape;396;p26"/>
          <p:cNvPicPr preferRelativeResize="0"/>
          <p:nvPr/>
        </p:nvPicPr>
        <p:blipFill rotWithShape="1">
          <a:blip r:embed="rId3">
            <a:alphaModFix/>
          </a:blip>
          <a:srcRect l="2450" r="2451"/>
          <a:stretch/>
        </p:blipFill>
        <p:spPr>
          <a:xfrm>
            <a:off x="-7" y="-7942"/>
            <a:ext cx="8109630" cy="6408739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26"/>
          <p:cNvSpPr txBox="1"/>
          <p:nvPr/>
        </p:nvSpPr>
        <p:spPr>
          <a:xfrm>
            <a:off x="-6" y="6448737"/>
            <a:ext cx="7017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Don Davidson and Kirsten </a:t>
            </a:r>
            <a:r>
              <a:rPr lang="en-US" sz="1800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Letendre</a:t>
            </a: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collecting samples at Pigeon Lake.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8" name="Google Shape;398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76407" y="277954"/>
            <a:ext cx="3625177" cy="99672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26"/>
          <p:cNvSpPr/>
          <p:nvPr/>
        </p:nvSpPr>
        <p:spPr>
          <a:xfrm rot="-167822">
            <a:off x="6388372" y="144525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p27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27"/>
          <p:cNvSpPr txBox="1">
            <a:spLocks noGrp="1"/>
          </p:cNvSpPr>
          <p:nvPr>
            <p:ph type="body" idx="1"/>
          </p:nvPr>
        </p:nvSpPr>
        <p:spPr>
          <a:xfrm>
            <a:off x="8526500" y="1929225"/>
            <a:ext cx="3402600" cy="40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1780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Supporting 8 Indigenous Communities in Alberta’s Oil Sands Region with year round lake monitoring.</a:t>
            </a:r>
            <a:endParaRPr sz="200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/>
          </a:p>
          <a:p>
            <a:pPr marL="228600" lvl="0" indent="-2178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Enhanced monitoring for industrial pollutants. </a:t>
            </a: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  <a:p>
            <a:pPr marL="228600" lvl="0" indent="-21780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Field visits to every community.</a:t>
            </a: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/>
          </a:p>
          <a:p>
            <a:pPr marL="228600" lvl="0" indent="-9080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07" name="Google Shape;407;p27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27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27"/>
          <p:cNvSpPr txBox="1"/>
          <p:nvPr/>
        </p:nvSpPr>
        <p:spPr>
          <a:xfrm>
            <a:off x="36000" y="6452700"/>
            <a:ext cx="8043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Environmental Monitors from Peavine Métis Settlement monitoring Pelican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0" name="Google Shape;410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296" y="46412"/>
            <a:ext cx="4076684" cy="14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27"/>
          <p:cNvSpPr txBox="1"/>
          <p:nvPr/>
        </p:nvSpPr>
        <p:spPr>
          <a:xfrm>
            <a:off x="8191488" y="5629009"/>
            <a:ext cx="3924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MONITORING ALBERTA’S LAKES IN THE OIL SANDS REGION</a:t>
            </a:r>
            <a:endParaRPr/>
          </a:p>
        </p:txBody>
      </p:sp>
      <p:sp>
        <p:nvSpPr>
          <p:cNvPr id="412" name="Google Shape;412;p27"/>
          <p:cNvSpPr/>
          <p:nvPr/>
        </p:nvSpPr>
        <p:spPr>
          <a:xfrm rot="-167822">
            <a:off x="6525071" y="17311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8" name="Google Shape;418;p28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28"/>
          <p:cNvSpPr txBox="1">
            <a:spLocks noGrp="1"/>
          </p:cNvSpPr>
          <p:nvPr>
            <p:ph type="body" idx="1"/>
          </p:nvPr>
        </p:nvSpPr>
        <p:spPr>
          <a:xfrm>
            <a:off x="8464854" y="1974040"/>
            <a:ext cx="3377571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Communities equipped and trained with monitoring gear.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Monitoring throughout winter season.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Data packages prepared for each participating community.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20" name="Google Shape;420;p28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28"/>
          <p:cNvSpPr/>
          <p:nvPr/>
        </p:nvSpPr>
        <p:spPr>
          <a:xfrm flipH="1">
            <a:off x="-4" y="6408742"/>
            <a:ext cx="8115300" cy="449400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28"/>
          <p:cNvSpPr txBox="1"/>
          <p:nvPr/>
        </p:nvSpPr>
        <p:spPr>
          <a:xfrm>
            <a:off x="18" y="6448787"/>
            <a:ext cx="7651083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Sampling of Surmont Lake in the winter of 2024 through the ICBM program.</a:t>
            </a: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" name="Google Shape;423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15296" y="46412"/>
            <a:ext cx="4076684" cy="1492926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28"/>
          <p:cNvSpPr/>
          <p:nvPr/>
        </p:nvSpPr>
        <p:spPr>
          <a:xfrm rot="-167822">
            <a:off x="6525071" y="17311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425;p28"/>
          <p:cNvSpPr txBox="1"/>
          <p:nvPr/>
        </p:nvSpPr>
        <p:spPr>
          <a:xfrm>
            <a:off x="8191488" y="5476609"/>
            <a:ext cx="3924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SUPPORTING INDIGENOUS COMMUNITIES IN ACHIEVING THEIR MONITORING OBJECTIVES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8643193" y="489508"/>
            <a:ext cx="3091607" cy="73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Current Staff</a:t>
            </a:r>
            <a:endParaRPr sz="4000"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3">
            <a:alphaModFix/>
          </a:blip>
          <a:srcRect l="14351" r="1435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3"/>
          <p:cNvSpPr txBox="1">
            <a:spLocks noGrp="1"/>
          </p:cNvSpPr>
          <p:nvPr>
            <p:ph type="body" idx="1"/>
          </p:nvPr>
        </p:nvSpPr>
        <p:spPr>
          <a:xfrm>
            <a:off x="8643193" y="1734203"/>
            <a:ext cx="3295378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Bradley Peter: Executive Director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Kurstyn Perrin: ICBM Program Coordinator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Brittany Onysyk: Program Manager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Kirsten Letendre: Program Technician</a:t>
            </a:r>
            <a:endParaRPr/>
          </a:p>
        </p:txBody>
      </p:sp>
      <p:sp>
        <p:nvSpPr>
          <p:cNvPr id="108" name="Google Shape;108;p3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3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37" y="6437241"/>
            <a:ext cx="724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ALMS staff at the 2023 Annual Conference in Sylvan Lake.</a:t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3"/>
          <p:cNvSpPr/>
          <p:nvPr/>
        </p:nvSpPr>
        <p:spPr>
          <a:xfrm rot="-167822">
            <a:off x="6341286" y="1390317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29"/>
          <p:cNvSpPr txBox="1">
            <a:spLocks noGrp="1"/>
          </p:cNvSpPr>
          <p:nvPr>
            <p:ph type="title"/>
          </p:nvPr>
        </p:nvSpPr>
        <p:spPr>
          <a:xfrm>
            <a:off x="8150666" y="0"/>
            <a:ext cx="4005965" cy="117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accent1"/>
                </a:solidFill>
              </a:rPr>
              <a:t>Recreational Beach Monitoring</a:t>
            </a:r>
            <a:endParaRPr/>
          </a:p>
        </p:txBody>
      </p:sp>
      <p:pic>
        <p:nvPicPr>
          <p:cNvPr id="433" name="Google Shape;433;p29"/>
          <p:cNvPicPr preferRelativeResize="0"/>
          <p:nvPr/>
        </p:nvPicPr>
        <p:blipFill rotWithShape="1">
          <a:blip r:embed="rId3">
            <a:alphaModFix/>
          </a:blip>
          <a:srcRect l="14351" r="14352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29"/>
          <p:cNvSpPr txBox="1">
            <a:spLocks noGrp="1"/>
          </p:cNvSpPr>
          <p:nvPr>
            <p:ph type="body" idx="1"/>
          </p:nvPr>
        </p:nvSpPr>
        <p:spPr>
          <a:xfrm>
            <a:off x="8379255" y="1658867"/>
            <a:ext cx="3548787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272 public beach sampling events for enterococcus and/or cyanobacteria.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32 lakes monitored.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Enhanced monitoring for rare cyanobacterial toxins including anatoxin and cylindrospermopsin.</a:t>
            </a:r>
            <a:endParaRPr/>
          </a:p>
        </p:txBody>
      </p:sp>
      <p:sp>
        <p:nvSpPr>
          <p:cNvPr id="435" name="Google Shape;435;p2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2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29"/>
          <p:cNvSpPr txBox="1"/>
          <p:nvPr/>
        </p:nvSpPr>
        <p:spPr>
          <a:xfrm>
            <a:off x="-23331" y="6458512"/>
            <a:ext cx="765902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Jordyn Lajeunesse monitoring for cyanobacteria and their toxins at Moose Lake.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29"/>
          <p:cNvSpPr txBox="1"/>
          <p:nvPr/>
        </p:nvSpPr>
        <p:spPr>
          <a:xfrm>
            <a:off x="8191488" y="5476609"/>
            <a:ext cx="39243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ACHIEVING PROVINCIAL RECREATIONAL MONITORING OBJECTIVES THROUGH ALMS.</a:t>
            </a:r>
            <a:endParaRPr/>
          </a:p>
        </p:txBody>
      </p:sp>
      <p:sp>
        <p:nvSpPr>
          <p:cNvPr id="439" name="Google Shape;439;p29"/>
          <p:cNvSpPr/>
          <p:nvPr/>
        </p:nvSpPr>
        <p:spPr>
          <a:xfrm rot="-167822">
            <a:off x="6353622" y="1349364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0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0"/>
          <p:cNvSpPr txBox="1">
            <a:spLocks noGrp="1"/>
          </p:cNvSpPr>
          <p:nvPr>
            <p:ph type="body" idx="1"/>
          </p:nvPr>
        </p:nvSpPr>
        <p:spPr>
          <a:xfrm>
            <a:off x="8290800" y="1581650"/>
            <a:ext cx="3725700" cy="32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162 samples for </a:t>
            </a:r>
            <a:r>
              <a:rPr lang="en-US" sz="2000" dirty="0" err="1"/>
              <a:t>Dreissenid</a:t>
            </a:r>
            <a:r>
              <a:rPr lang="en-US" sz="2000" dirty="0"/>
              <a:t> mussels and spiny water flea collected from 27 lakes.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35 watermilfoil samples tested genetically for Eurasian watermilfoil.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228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133 aquatic plant samples collected from Lacombe Lake. </a:t>
            </a:r>
            <a:endParaRPr sz="2680" dirty="0"/>
          </a:p>
          <a:p>
            <a:pPr marL="228600" lvl="0" indent="-1016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</a:pPr>
            <a:endParaRPr sz="2000" dirty="0"/>
          </a:p>
          <a:p>
            <a:pPr marL="228600" lvl="0" indent="-50800" algn="l" rtl="0">
              <a:lnSpc>
                <a:spcPct val="7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380"/>
              <a:buNone/>
            </a:pPr>
            <a:endParaRPr sz="2680" dirty="0"/>
          </a:p>
        </p:txBody>
      </p:sp>
      <p:sp>
        <p:nvSpPr>
          <p:cNvPr id="446" name="Google Shape;446;p3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30"/>
          <p:cNvSpPr/>
          <p:nvPr/>
        </p:nvSpPr>
        <p:spPr>
          <a:xfrm flipH="1">
            <a:off x="0" y="6408750"/>
            <a:ext cx="8115300" cy="449100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0"/>
          <p:cNvSpPr txBox="1"/>
          <p:nvPr/>
        </p:nvSpPr>
        <p:spPr>
          <a:xfrm>
            <a:off x="8607895" y="106050"/>
            <a:ext cx="3091500" cy="104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Invasive Species Monitoring</a:t>
            </a:r>
            <a:endParaRPr/>
          </a:p>
        </p:txBody>
      </p:sp>
      <p:sp>
        <p:nvSpPr>
          <p:cNvPr id="449" name="Google Shape;449;p30"/>
          <p:cNvSpPr txBox="1"/>
          <p:nvPr/>
        </p:nvSpPr>
        <p:spPr>
          <a:xfrm>
            <a:off x="8115297" y="4655454"/>
            <a:ext cx="4076700" cy="14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aquatic invasive mussels detected in 2023.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en-US" sz="22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the Alberta Plant Health Lab for genetic testing support.</a:t>
            </a:r>
            <a:endParaRPr sz="35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0"/>
          <p:cNvSpPr txBox="1"/>
          <p:nvPr/>
        </p:nvSpPr>
        <p:spPr>
          <a:xfrm>
            <a:off x="0" y="6448650"/>
            <a:ext cx="7164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Collecting AIS from Elk Island National Park with Parks Staff.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0"/>
          <p:cNvSpPr/>
          <p:nvPr/>
        </p:nvSpPr>
        <p:spPr>
          <a:xfrm rot="-167822">
            <a:off x="6312662" y="127713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p30"/>
          <p:cNvPicPr preferRelativeResize="0"/>
          <p:nvPr/>
        </p:nvPicPr>
        <p:blipFill rotWithShape="1">
          <a:blip r:embed="rId3">
            <a:alphaModFix/>
          </a:blip>
          <a:srcRect b="6550"/>
          <a:stretch/>
        </p:blipFill>
        <p:spPr>
          <a:xfrm>
            <a:off x="0" y="0"/>
            <a:ext cx="3860950" cy="640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0"/>
          <p:cNvPicPr preferRelativeResize="0"/>
          <p:nvPr/>
        </p:nvPicPr>
        <p:blipFill rotWithShape="1">
          <a:blip r:embed="rId4">
            <a:alphaModFix/>
          </a:blip>
          <a:srcRect b="6550"/>
          <a:stretch/>
        </p:blipFill>
        <p:spPr>
          <a:xfrm>
            <a:off x="3860950" y="-150"/>
            <a:ext cx="4254340" cy="640875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460;p31"/>
          <p:cNvSpPr txBox="1">
            <a:spLocks noGrp="1"/>
          </p:cNvSpPr>
          <p:nvPr>
            <p:ph type="title"/>
          </p:nvPr>
        </p:nvSpPr>
        <p:spPr>
          <a:xfrm>
            <a:off x="8150666" y="0"/>
            <a:ext cx="4005965" cy="117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Algal Bloom Tracker</a:t>
            </a:r>
            <a:endParaRPr/>
          </a:p>
        </p:txBody>
      </p:sp>
      <p:pic>
        <p:nvPicPr>
          <p:cNvPr id="461" name="Google Shape;461;p31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31"/>
          <p:cNvSpPr txBox="1">
            <a:spLocks noGrp="1"/>
          </p:cNvSpPr>
          <p:nvPr>
            <p:ph type="body" idx="1"/>
          </p:nvPr>
        </p:nvSpPr>
        <p:spPr>
          <a:xfrm>
            <a:off x="8379255" y="1658867"/>
            <a:ext cx="3548787" cy="354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Collaborative research to improve our understanding of lakes.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Using satellite imagery and ground truthing to visualize algal blooms on Alberta’s lakes.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Historical reconstruction and future forecasting of harmful algal blooms.</a:t>
            </a:r>
            <a:endParaRPr/>
          </a:p>
        </p:txBody>
      </p:sp>
      <p:sp>
        <p:nvSpPr>
          <p:cNvPr id="463" name="Google Shape;463;p31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p31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p31"/>
          <p:cNvSpPr txBox="1"/>
          <p:nvPr/>
        </p:nvSpPr>
        <p:spPr>
          <a:xfrm>
            <a:off x="-23325" y="6458500"/>
            <a:ext cx="811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Jordyn Lajeunesse conducting satellite sampling on Pigeon Lake using a Kemmerer.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466;p31"/>
          <p:cNvSpPr txBox="1"/>
          <p:nvPr/>
        </p:nvSpPr>
        <p:spPr>
          <a:xfrm>
            <a:off x="8191498" y="5683381"/>
            <a:ext cx="39243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 TO ALBERTA INNOVATES WATER INNOVATION PROGRAM</a:t>
            </a:r>
            <a:endParaRPr/>
          </a:p>
        </p:txBody>
      </p:sp>
      <p:sp>
        <p:nvSpPr>
          <p:cNvPr id="467" name="Google Shape;467;p31"/>
          <p:cNvSpPr/>
          <p:nvPr/>
        </p:nvSpPr>
        <p:spPr>
          <a:xfrm rot="-167822">
            <a:off x="6353622" y="1349364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32"/>
          <p:cNvSpPr txBox="1">
            <a:spLocks noGrp="1"/>
          </p:cNvSpPr>
          <p:nvPr>
            <p:ph type="body" idx="1"/>
          </p:nvPr>
        </p:nvSpPr>
        <p:spPr>
          <a:xfrm>
            <a:off x="8537075" y="1658878"/>
            <a:ext cx="3463500" cy="46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Six lakes monitored over 21 monitoring trips in 2023.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Large collaboration between community partners, researchers, governments, and NGOs. 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ABMI is developing the web app component with planned completion in 2025-2026.</a:t>
            </a:r>
            <a:endParaRPr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74" name="Google Shape;474;p32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32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Pigeon Lake - Algal Bloom Tracker.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32"/>
          <p:cNvSpPr txBox="1"/>
          <p:nvPr/>
        </p:nvSpPr>
        <p:spPr>
          <a:xfrm>
            <a:off x="8607845" y="84100"/>
            <a:ext cx="3091607" cy="1046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Algal Bloom Tracker</a:t>
            </a:r>
            <a:endParaRPr/>
          </a:p>
        </p:txBody>
      </p:sp>
      <p:sp>
        <p:nvSpPr>
          <p:cNvPr id="477" name="Google Shape;477;p32"/>
          <p:cNvSpPr/>
          <p:nvPr/>
        </p:nvSpPr>
        <p:spPr>
          <a:xfrm rot="-167822">
            <a:off x="6312662" y="1277136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7798" y="0"/>
            <a:ext cx="6765502" cy="64007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sp>
        <p:nvSpPr>
          <p:cNvPr id="484" name="Google Shape;484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pic>
        <p:nvPicPr>
          <p:cNvPr id="485" name="Google Shape;485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" y="457200"/>
            <a:ext cx="12192022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34" descr="A group of people standing on grass by a body of wa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8025" b="69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34"/>
          <p:cNvSpPr txBox="1">
            <a:spLocks noGrp="1"/>
          </p:cNvSpPr>
          <p:nvPr>
            <p:ph type="title"/>
          </p:nvPr>
        </p:nvSpPr>
        <p:spPr>
          <a:xfrm>
            <a:off x="1839074" y="246786"/>
            <a:ext cx="8548099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>
                <a:solidFill>
                  <a:schemeClr val="lt1"/>
                </a:solidFill>
              </a:rPr>
              <a:t>Lake Stewardship Community of Practice</a:t>
            </a:r>
            <a:endParaRPr sz="5200">
              <a:solidFill>
                <a:schemeClr val="lt1"/>
              </a:solidFill>
            </a:endParaRPr>
          </a:p>
        </p:txBody>
      </p:sp>
      <p:sp>
        <p:nvSpPr>
          <p:cNvPr id="494" name="Google Shape;494;p34"/>
          <p:cNvSpPr txBox="1"/>
          <p:nvPr/>
        </p:nvSpPr>
        <p:spPr>
          <a:xfrm>
            <a:off x="226982" y="5236362"/>
            <a:ext cx="9831418" cy="2012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Connect, invigorate, and engage Alberta’s lake watershed stewards.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Quarterly virtual meetings where stewards can network and share information. 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Support community level action to support healthy lakes for Alberta’s future. </a:t>
            </a:r>
            <a:endParaRPr/>
          </a:p>
        </p:txBody>
      </p:sp>
      <p:pic>
        <p:nvPicPr>
          <p:cNvPr id="495" name="Google Shape;495;p34" descr="The Online Store for Stewards – Land Stewardship Centr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657" y="1163824"/>
            <a:ext cx="3243393" cy="2027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4" descr="North Saskatchewan Watershed Alliance Events - 1 Upcoming Activities and  Tickets | Eventbri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3647" y="1639688"/>
            <a:ext cx="1536192" cy="1536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3" name="Google Shape;503;p35" descr="A group of people standing on grass by a body of water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8025" b="698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Google Shape;504;p35"/>
          <p:cNvSpPr txBox="1">
            <a:spLocks noGrp="1"/>
          </p:cNvSpPr>
          <p:nvPr>
            <p:ph type="title"/>
          </p:nvPr>
        </p:nvSpPr>
        <p:spPr>
          <a:xfrm>
            <a:off x="1839074" y="246786"/>
            <a:ext cx="8548099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>
                <a:solidFill>
                  <a:schemeClr val="lt1"/>
                </a:solidFill>
              </a:rPr>
              <a:t>Lake Stewardship Community of Practice</a:t>
            </a:r>
            <a:endParaRPr sz="5200">
              <a:solidFill>
                <a:schemeClr val="lt1"/>
              </a:solidFill>
            </a:endParaRPr>
          </a:p>
        </p:txBody>
      </p:sp>
      <p:pic>
        <p:nvPicPr>
          <p:cNvPr id="505" name="Google Shape;50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43225" y="1782978"/>
            <a:ext cx="6305550" cy="50371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36"/>
          <p:cNvSpPr txBox="1"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Calibri"/>
              <a:buNone/>
            </a:pPr>
            <a:r>
              <a:rPr lang="en-US" sz="5200"/>
              <a:t>ALMS Scholarship</a:t>
            </a:r>
            <a:endParaRPr sz="5200"/>
          </a:p>
        </p:txBody>
      </p:sp>
      <p:sp>
        <p:nvSpPr>
          <p:cNvPr id="512" name="Google Shape;512;p36"/>
          <p:cNvSpPr/>
          <p:nvPr/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6"/>
          <p:cNvSpPr txBox="1">
            <a:spLocks noGrp="1"/>
          </p:cNvSpPr>
          <p:nvPr>
            <p:ph type="body" idx="1"/>
          </p:nvPr>
        </p:nvSpPr>
        <p:spPr>
          <a:xfrm>
            <a:off x="615458" y="3355848"/>
            <a:ext cx="6268770" cy="28254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</a:pPr>
            <a:r>
              <a:rPr lang="en-US" sz="2200"/>
              <a:t>2023 Recipient: Tara Lepine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71717"/>
              </a:buClr>
              <a:buSzPts val="1600"/>
              <a:buNone/>
            </a:pPr>
            <a:r>
              <a:rPr lang="en-US" sz="1800" i="1">
                <a:solidFill>
                  <a:srgbClr val="171717"/>
                </a:solidFill>
              </a:rPr>
              <a:t>An experimental test of the potential for Bull Trout conservation translocations, via instream incubation</a:t>
            </a:r>
            <a:br>
              <a:rPr lang="en-US" sz="1800" i="1"/>
            </a:br>
            <a:r>
              <a:rPr lang="en-US" sz="1800" i="1">
                <a:solidFill>
                  <a:srgbClr val="171717"/>
                </a:solidFill>
              </a:rPr>
              <a:t>capsules, in Alberta.</a:t>
            </a:r>
            <a:endParaRPr sz="2400" i="1"/>
          </a:p>
        </p:txBody>
      </p:sp>
      <p:pic>
        <p:nvPicPr>
          <p:cNvPr id="515" name="Google Shape;515;p36" descr="A person standing on a rocky riverbe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411613" y="636887"/>
            <a:ext cx="6417274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Google Shape;516;p36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37"/>
          <p:cNvSpPr txBox="1">
            <a:spLocks noGrp="1"/>
          </p:cNvSpPr>
          <p:nvPr>
            <p:ph type="title"/>
          </p:nvPr>
        </p:nvSpPr>
        <p:spPr>
          <a:xfrm>
            <a:off x="7971600" y="1279825"/>
            <a:ext cx="4220400" cy="11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Strategic Objective: </a:t>
            </a:r>
            <a:br>
              <a:rPr lang="en-US" sz="3200" b="1"/>
            </a:br>
            <a:r>
              <a:rPr lang="en-US" sz="3200" b="1"/>
              <a:t>A Healthy Organization</a:t>
            </a:r>
            <a:endParaRPr/>
          </a:p>
        </p:txBody>
      </p:sp>
      <p:pic>
        <p:nvPicPr>
          <p:cNvPr id="522" name="Google Shape;522;p37"/>
          <p:cNvPicPr preferRelativeResize="0"/>
          <p:nvPr/>
        </p:nvPicPr>
        <p:blipFill rotWithShape="1">
          <a:blip r:embed="rId3">
            <a:alphaModFix/>
          </a:blip>
          <a:srcRect l="7098" r="10086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p37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4" name="Google Shape;524;p37"/>
          <p:cNvSpPr txBox="1">
            <a:spLocks noGrp="1"/>
          </p:cNvSpPr>
          <p:nvPr>
            <p:ph type="body" idx="1"/>
          </p:nvPr>
        </p:nvSpPr>
        <p:spPr>
          <a:xfrm>
            <a:off x="8199400" y="2518461"/>
            <a:ext cx="3434100" cy="32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133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ALMS aims to enable the Board and Staff to be successful, satisfied, and sustainable.</a:t>
            </a:r>
            <a:endParaRPr sz="2000"/>
          </a:p>
          <a:p>
            <a:pPr marL="228600" lvl="0" indent="-8636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2000"/>
          </a:p>
          <a:p>
            <a:pPr marL="228600" lvl="0" indent="-2133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In 2023, the Board and staff undertook a review of our Mission Vision and Values and developed a new four year strategic plan.</a:t>
            </a:r>
            <a:endParaRPr sz="2000"/>
          </a:p>
        </p:txBody>
      </p:sp>
      <p:sp>
        <p:nvSpPr>
          <p:cNvPr id="525" name="Google Shape;525;p37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38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Clarity of Purpose</a:t>
            </a:r>
            <a:endParaRPr/>
          </a:p>
        </p:txBody>
      </p:sp>
      <p:pic>
        <p:nvPicPr>
          <p:cNvPr id="531" name="Google Shape;531;p38" descr="A snow covered ground with the sun in the background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5519" r="11665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2" name="Google Shape;532;p38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33" name="Google Shape;533;p38"/>
          <p:cNvSpPr txBox="1"/>
          <p:nvPr/>
        </p:nvSpPr>
        <p:spPr>
          <a:xfrm>
            <a:off x="7555832" y="1695444"/>
            <a:ext cx="46293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Vision: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Healthy Lakes for Alberta’s Future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Mission:</a:t>
            </a: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ALMS builds awareness and understanding of lakes by engaging individuals and communities in monitoring, management, and education. </a:t>
            </a:r>
            <a:endParaRPr sz="1800" b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b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b="1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Values: 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sustainable, functioning, and resilient lake ecosystems. 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relationships with diverse audiences built on trust, transparency, and respect. 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values local, traditional, and scientific knowledge systems for stewardship of Alberta's lakes.</a:t>
            </a:r>
            <a:endParaRPr/>
          </a:p>
          <a:p>
            <a:pPr marL="171450" marR="0" lvl="0" indent="-1714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is valued as a credible leader in lake monitoring and management.</a:t>
            </a:r>
            <a:endParaRPr/>
          </a:p>
        </p:txBody>
      </p:sp>
      <p:sp>
        <p:nvSpPr>
          <p:cNvPr id="534" name="Google Shape;534;p38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Wabamun Lake, Winter 2023-24. 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4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4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pic>
        <p:nvPicPr>
          <p:cNvPr id="120" name="Google Shape;120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5" y="-332825"/>
            <a:ext cx="3706900" cy="185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8434" y="44619"/>
            <a:ext cx="2799860" cy="1368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19300" y="205590"/>
            <a:ext cx="3395061" cy="1109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34047" y="44634"/>
            <a:ext cx="1430950" cy="143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Strategic Plan</a:t>
            </a:r>
            <a:endParaRPr/>
          </a:p>
        </p:txBody>
      </p:sp>
      <p:pic>
        <p:nvPicPr>
          <p:cNvPr id="540" name="Google Shape;540;p3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8613" r="8613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Google Shape;541;p39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42" name="Google Shape;542;p39"/>
          <p:cNvSpPr txBox="1"/>
          <p:nvPr/>
        </p:nvSpPr>
        <p:spPr>
          <a:xfrm>
            <a:off x="7681825" y="1952400"/>
            <a:ext cx="43773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 Board of Directors and Staff have identified five key areas of strategic direction for the Alberta Lake Management Society in 2024-2027.</a:t>
            </a:r>
            <a:br>
              <a:rPr lang="en-US" sz="2000">
                <a:latin typeface="Calibri"/>
                <a:ea typeface="Calibri"/>
                <a:cs typeface="Calibri"/>
                <a:sym typeface="Calibri"/>
              </a:rPr>
            </a:b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These areas include: 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Clarity of Purpose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Building Community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Streamlined</a:t>
            </a:r>
            <a:r>
              <a:rPr lang="en-US" sz="20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Data Collection, Storage, and Reporting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Quality Programs</a:t>
            </a:r>
            <a:endParaRPr sz="2000"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556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AutoNum type="arabicPeriod"/>
            </a:pPr>
            <a:r>
              <a:rPr lang="en-US" sz="20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 Healthy Organization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39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Canoeing on Sylvan Lake at the 2023 ALMS Workshop.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0"/>
          <p:cNvSpPr txBox="1">
            <a:spLocks noGrp="1"/>
          </p:cNvSpPr>
          <p:nvPr>
            <p:ph type="title"/>
          </p:nvPr>
        </p:nvSpPr>
        <p:spPr>
          <a:xfrm>
            <a:off x="8153400" y="1128094"/>
            <a:ext cx="3434180" cy="567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 b="1"/>
              <a:t>A Team Effort</a:t>
            </a:r>
            <a:endParaRPr/>
          </a:p>
        </p:txBody>
      </p:sp>
      <p:pic>
        <p:nvPicPr>
          <p:cNvPr id="549" name="Google Shape;549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18917" r="18917"/>
          <a:stretch/>
        </p:blipFill>
        <p:spPr>
          <a:xfrm>
            <a:off x="-9886" y="10"/>
            <a:ext cx="7572605" cy="685799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0" name="Google Shape;550;p40"/>
          <p:cNvCxnSpPr/>
          <p:nvPr/>
        </p:nvCxnSpPr>
        <p:spPr>
          <a:xfrm>
            <a:off x="8199390" y="871146"/>
            <a:ext cx="736939" cy="0"/>
          </a:xfrm>
          <a:prstGeom prst="straightConnector1">
            <a:avLst/>
          </a:prstGeom>
          <a:noFill/>
          <a:ln w="571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51" name="Google Shape;551;p40"/>
          <p:cNvSpPr txBox="1"/>
          <p:nvPr/>
        </p:nvSpPr>
        <p:spPr>
          <a:xfrm>
            <a:off x="7662175" y="1839650"/>
            <a:ext cx="4416600" cy="49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to Directors who have attended Board meetings and committee meetings: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Scholarship Committee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 i="0" u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Executive Committee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Workshop Committee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•"/>
            </a:pPr>
            <a:r>
              <a:rPr lang="en-US" sz="1800">
                <a:latin typeface="Calibri"/>
                <a:ea typeface="Calibri"/>
                <a:cs typeface="Calibri"/>
                <a:sym typeface="Calibri"/>
              </a:rPr>
              <a:t>Nominating Committee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Thank you to the Directors who take on extra tasks such: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Vice Chair Kellie Nichiporik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Treasurer Adam Norris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Char char="•"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Secretary Jennifer Kerr</a:t>
            </a: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Special thanks and farewell to Jennifer Kerr who is an outgoing Director. 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4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/>
          <p:nvPr/>
        </p:nvSpPr>
        <p:spPr>
          <a:xfrm flipH="1">
            <a:off x="-3" y="6408741"/>
            <a:ext cx="12192000" cy="457200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13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body of water with trees and a blue sky&#10;&#10;Description automatically generated">
            <a:extLst>
              <a:ext uri="{FF2B5EF4-FFF2-40B4-BE49-F238E27FC236}">
                <a16:creationId xmlns:a16="http://schemas.microsoft.com/office/drawing/2014/main" id="{DE605398-791D-1878-B937-6CF0C38348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841" b="27658"/>
          <a:stretch/>
        </p:blipFill>
        <p:spPr>
          <a:xfrm>
            <a:off x="0" y="0"/>
            <a:ext cx="12192003" cy="3429000"/>
          </a:xfrm>
          <a:prstGeom prst="rect">
            <a:avLst/>
          </a:prstGeom>
        </p:spPr>
      </p:pic>
      <p:sp>
        <p:nvSpPr>
          <p:cNvPr id="8" name="Google Shape;153;p7">
            <a:extLst>
              <a:ext uri="{FF2B5EF4-FFF2-40B4-BE49-F238E27FC236}">
                <a16:creationId xmlns:a16="http://schemas.microsoft.com/office/drawing/2014/main" id="{05636ABB-24C2-B444-9845-42EED9EA1BB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3" y="4611672"/>
            <a:ext cx="5733142" cy="81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 dirty="0"/>
              <a:t>Looking Ahead to 2024-2025</a:t>
            </a:r>
            <a:endParaRPr dirty="0"/>
          </a:p>
        </p:txBody>
      </p:sp>
      <p:sp>
        <p:nvSpPr>
          <p:cNvPr id="9" name="Google Shape;155;p7">
            <a:extLst>
              <a:ext uri="{FF2B5EF4-FFF2-40B4-BE49-F238E27FC236}">
                <a16:creationId xmlns:a16="http://schemas.microsoft.com/office/drawing/2014/main" id="{737857E3-4686-9EDE-066A-BCEC664402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18604" y="3633020"/>
            <a:ext cx="5873393" cy="277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Annual Conference in Hinton, AB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Expanded eDNA monitoring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Algal Bloom Tracker Project Year 2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Largest Recreational Water Monitoring Season Yet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lang="en-US" sz="2000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56169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41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9" name="Google Shape;559;p41"/>
          <p:cNvPicPr preferRelativeResize="0"/>
          <p:nvPr/>
        </p:nvPicPr>
        <p:blipFill>
          <a:blip r:embed="rId3"/>
          <a:srcRect t="24556" b="24556"/>
          <a:stretch/>
        </p:blipFill>
        <p:spPr>
          <a:xfrm>
            <a:off x="-1" y="10"/>
            <a:ext cx="12228129" cy="46669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41"/>
          <p:cNvGrpSpPr/>
          <p:nvPr/>
        </p:nvGrpSpPr>
        <p:grpSpPr>
          <a:xfrm>
            <a:off x="-2" y="2452915"/>
            <a:ext cx="12228128" cy="2385494"/>
            <a:chOff x="-305" y="2987478"/>
            <a:chExt cx="12188952" cy="1828800"/>
          </a:xfrm>
        </p:grpSpPr>
        <p:sp>
          <p:nvSpPr>
            <p:cNvPr id="561" name="Google Shape;561;p41"/>
            <p:cNvSpPr/>
            <p:nvPr/>
          </p:nvSpPr>
          <p:spPr>
            <a:xfrm>
              <a:off x="-305" y="2987478"/>
              <a:ext cx="12188952" cy="1099712"/>
            </a:xfrm>
            <a:custGeom>
              <a:avLst/>
              <a:gdLst/>
              <a:ahLst/>
              <a:cxnLst/>
              <a:rect l="l" t="t" r="r" b="b"/>
              <a:pathLst>
                <a:path w="9182100" h="932744" extrusionOk="0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562;p41"/>
            <p:cNvSpPr/>
            <p:nvPr/>
          </p:nvSpPr>
          <p:spPr>
            <a:xfrm>
              <a:off x="-305" y="3199381"/>
              <a:ext cx="12188952" cy="902694"/>
            </a:xfrm>
            <a:custGeom>
              <a:avLst/>
              <a:gdLst/>
              <a:ahLst/>
              <a:cxnLst/>
              <a:rect l="l" t="t" r="r" b="b"/>
              <a:pathLst>
                <a:path w="9182100" h="765639" extrusionOk="0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563;p41"/>
            <p:cNvSpPr/>
            <p:nvPr/>
          </p:nvSpPr>
          <p:spPr>
            <a:xfrm>
              <a:off x="-305" y="3501488"/>
              <a:ext cx="12188952" cy="641669"/>
            </a:xfrm>
            <a:custGeom>
              <a:avLst/>
              <a:gdLst/>
              <a:ahLst/>
              <a:cxnLst/>
              <a:rect l="l" t="t" r="r" b="b"/>
              <a:pathLst>
                <a:path w="9182100" h="544245" extrusionOk="0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lt1">
                <a:alpha val="29803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564;p41"/>
            <p:cNvSpPr/>
            <p:nvPr/>
          </p:nvSpPr>
          <p:spPr>
            <a:xfrm>
              <a:off x="-305" y="3614750"/>
              <a:ext cx="12188952" cy="1201528"/>
            </a:xfrm>
            <a:custGeom>
              <a:avLst/>
              <a:gdLst/>
              <a:ahLst/>
              <a:cxnLst/>
              <a:rect l="l" t="t" r="r" b="b"/>
              <a:pathLst>
                <a:path w="9182100" h="1019102" extrusionOk="0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68" name="Google Shape;568;p41" descr="ALMS Logo - without name cop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13413" y="3529405"/>
            <a:ext cx="4164867" cy="1841927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41"/>
          <p:cNvSpPr txBox="1">
            <a:spLocks noGrp="1"/>
          </p:cNvSpPr>
          <p:nvPr>
            <p:ph type="title"/>
          </p:nvPr>
        </p:nvSpPr>
        <p:spPr>
          <a:xfrm>
            <a:off x="280194" y="5082173"/>
            <a:ext cx="5021782" cy="150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 dirty="0"/>
              <a:t>Thank You to sponsors, funders, partners, staff, and volunteers!</a:t>
            </a:r>
            <a:endParaRPr dirty="0"/>
          </a:p>
        </p:txBody>
      </p:sp>
      <p:sp>
        <p:nvSpPr>
          <p:cNvPr id="566" name="Google Shape;566;p41"/>
          <p:cNvSpPr txBox="1">
            <a:spLocks noGrp="1"/>
          </p:cNvSpPr>
          <p:nvPr>
            <p:ph type="body" idx="1"/>
          </p:nvPr>
        </p:nvSpPr>
        <p:spPr>
          <a:xfrm>
            <a:off x="6985395" y="5093237"/>
            <a:ext cx="4926411" cy="1509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Executive Director: Bradley Peter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Alberta Lake Management Society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</a:pPr>
            <a:r>
              <a:rPr lang="en-US" sz="2400" dirty="0">
                <a:solidFill>
                  <a:schemeClr val="dk2"/>
                </a:solidFill>
              </a:rPr>
              <a:t>info@alms.ca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pic>
        <p:nvPicPr>
          <p:cNvPr id="132" name="Google Shape;132;p5" descr="Image result for lica log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2267" y="297827"/>
            <a:ext cx="2946762" cy="912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 descr="Alberta Conservation Association - AC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20364" y="37448"/>
            <a:ext cx="2615864" cy="1453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5495" y="32613"/>
            <a:ext cx="2799861" cy="1462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 descr="The Online Store for Stewards – Land Stewardship Centr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77564" y="30720"/>
            <a:ext cx="2314436" cy="1446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15579" b="943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/>
          <p:nvPr/>
        </p:nvSpPr>
        <p:spPr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6"/>
          <p:cNvSpPr/>
          <p:nvPr/>
        </p:nvSpPr>
        <p:spPr>
          <a:xfrm>
            <a:off x="3810000" y="1675744"/>
            <a:ext cx="45720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F2F2F2"/>
                </a:solidFill>
                <a:latin typeface="Calibri"/>
                <a:ea typeface="Calibri"/>
                <a:cs typeface="Calibri"/>
                <a:sym typeface="Calibri"/>
              </a:rPr>
              <a:t>Thank you for your financial support.</a:t>
            </a:r>
            <a:endParaRPr/>
          </a:p>
        </p:txBody>
      </p:sp>
      <p:sp>
        <p:nvSpPr>
          <p:cNvPr id="143" name="Google Shape;143;p6"/>
          <p:cNvSpPr/>
          <p:nvPr/>
        </p:nvSpPr>
        <p:spPr>
          <a:xfrm>
            <a:off x="0" y="0"/>
            <a:ext cx="12188952" cy="152023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4" name="Google Shape;144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131" y="202077"/>
            <a:ext cx="2199925" cy="1116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6" descr="Resources - MLM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14925" y="97052"/>
            <a:ext cx="1348606" cy="1326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6" descr="Alberta Emerald Foundatio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132922" y="225101"/>
            <a:ext cx="2848645" cy="102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6" descr="Alberta Ecotrust's Climate Innovation Fund Grant Program - One Health and  Development Initiative (OHDI)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70434" y="310904"/>
            <a:ext cx="3553579" cy="8507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 txBox="1">
            <a:spLocks noGrp="1"/>
          </p:cNvSpPr>
          <p:nvPr>
            <p:ph type="title"/>
          </p:nvPr>
        </p:nvSpPr>
        <p:spPr>
          <a:xfrm>
            <a:off x="927549" y="4596064"/>
            <a:ext cx="4685857" cy="818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 dirty="0"/>
              <a:t>Strategic Objective:</a:t>
            </a:r>
            <a:br>
              <a:rPr lang="en-US" sz="4000" b="1" dirty="0"/>
            </a:br>
            <a:r>
              <a:rPr lang="en-US" sz="4000" b="1" dirty="0"/>
              <a:t>Building Community	</a:t>
            </a:r>
            <a:endParaRPr dirty="0"/>
          </a:p>
        </p:txBody>
      </p:sp>
      <p:pic>
        <p:nvPicPr>
          <p:cNvPr id="154" name="Google Shape;154;p7" descr="A body of water with trees and clouds in the sk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t="34427" b="19150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>
            <a:spLocks noGrp="1"/>
          </p:cNvSpPr>
          <p:nvPr>
            <p:ph type="body" idx="1"/>
          </p:nvPr>
        </p:nvSpPr>
        <p:spPr>
          <a:xfrm>
            <a:off x="6096000" y="4913785"/>
            <a:ext cx="5873393" cy="8184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Dependable and Adaptable Communication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 dirty="0"/>
              <a:t>Strategic Engagement for Advancing our Mission</a:t>
            </a:r>
            <a:endParaRPr dirty="0"/>
          </a:p>
        </p:txBody>
      </p:sp>
      <p:sp>
        <p:nvSpPr>
          <p:cNvPr id="156" name="Google Shape;156;p7"/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7"/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100000">
                <a:srgbClr val="2F5496"/>
              </a:gs>
            </a:gsLst>
            <a:lin ang="1380000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8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 txBox="1">
            <a:spLocks noGrp="1"/>
          </p:cNvSpPr>
          <p:nvPr>
            <p:ph type="title"/>
          </p:nvPr>
        </p:nvSpPr>
        <p:spPr>
          <a:xfrm>
            <a:off x="8643193" y="339952"/>
            <a:ext cx="3091607" cy="124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 b="1"/>
              <a:t>2023 Annual Conference</a:t>
            </a:r>
            <a:endParaRPr/>
          </a:p>
        </p:txBody>
      </p:sp>
      <p:pic>
        <p:nvPicPr>
          <p:cNvPr id="165" name="Google Shape;165;p8"/>
          <p:cNvPicPr preferRelativeResize="0"/>
          <p:nvPr/>
        </p:nvPicPr>
        <p:blipFill rotWithShape="1">
          <a:blip r:embed="rId3">
            <a:alphaModFix/>
          </a:blip>
          <a:srcRect l="2516" r="2515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8"/>
          <p:cNvSpPr txBox="1">
            <a:spLocks noGrp="1"/>
          </p:cNvSpPr>
          <p:nvPr>
            <p:ph type="body" idx="1"/>
          </p:nvPr>
        </p:nvSpPr>
        <p:spPr>
          <a:xfrm>
            <a:off x="8561351" y="1969125"/>
            <a:ext cx="32553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September 12-13 in Sylvan Lake.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17 speakers</a:t>
            </a:r>
            <a:endParaRPr sz="160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75 attendees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Key Topics: 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Piping plover conservation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Satellite visualization of algae blooms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Bulrush restoration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Nitrate contamination</a:t>
            </a:r>
            <a:endParaRPr sz="1600"/>
          </a:p>
          <a:p>
            <a:pPr marL="685800" lvl="1" indent="-254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Disturbance standards for seasonal docks</a:t>
            </a:r>
            <a:endParaRPr sz="160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Presentations available online at alms.ca/2023-annual-conference.</a:t>
            </a: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  <a:p>
            <a:pPr marL="228600" lvl="0" indent="-127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1600"/>
          </a:p>
        </p:txBody>
      </p:sp>
      <p:sp>
        <p:nvSpPr>
          <p:cNvPr id="167" name="Google Shape;167;p8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 txBox="1"/>
          <p:nvPr/>
        </p:nvSpPr>
        <p:spPr>
          <a:xfrm>
            <a:off x="16" y="6441796"/>
            <a:ext cx="8115280" cy="438025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ALMS workshop attendees visiting Lighthouse Park on Sylvan Lake.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" name="Google Shape;170;p8" descr="Red Deer River Naturalists (@RDRiverNats) / 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23369" y="5669088"/>
            <a:ext cx="579981" cy="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8" descr="Red Deer River Watershed Alliance – A multi-sector, non-profit organization  that promotes the good use and proper management of water within the Red  Deer River watershed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843306" y="5630763"/>
            <a:ext cx="1605169" cy="6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8"/>
          <p:cNvSpPr/>
          <p:nvPr/>
        </p:nvSpPr>
        <p:spPr>
          <a:xfrm rot="-167822">
            <a:off x="6313295" y="1696659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9" name="Google Shape;179;p9"/>
          <p:cNvPicPr preferRelativeResize="0"/>
          <p:nvPr/>
        </p:nvPicPr>
        <p:blipFill rotWithShape="1">
          <a:blip r:embed="rId3">
            <a:alphaModFix/>
          </a:blip>
          <a:srcRect l="2530" r="253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9"/>
          <p:cNvSpPr/>
          <p:nvPr/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0">
                <a:srgbClr val="000000">
                  <a:alpha val="95686"/>
                </a:srgbClr>
              </a:gs>
              <a:gs pos="34000">
                <a:srgbClr val="000000">
                  <a:alpha val="95686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9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9"/>
          <p:cNvSpPr txBox="1"/>
          <p:nvPr/>
        </p:nvSpPr>
        <p:spPr>
          <a:xfrm>
            <a:off x="16" y="6441796"/>
            <a:ext cx="8115280" cy="449258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ALMS workshop attendees launching a canoe on Sylvan Lake.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 rot="-167822">
            <a:off x="6294634" y="1545920"/>
            <a:ext cx="5130183" cy="330029"/>
          </a:xfrm>
          <a:prstGeom prst="arc">
            <a:avLst>
              <a:gd name="adj1" fmla="val 16200000"/>
              <a:gd name="adj2" fmla="val 0"/>
            </a:avLst>
          </a:prstGeom>
          <a:noFill/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9"/>
          <p:cNvSpPr txBox="1"/>
          <p:nvPr/>
        </p:nvSpPr>
        <p:spPr>
          <a:xfrm>
            <a:off x="8309988" y="1806571"/>
            <a:ext cx="3882012" cy="4576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represents the Lake Conservation Sector on Alberta Water Council.</a:t>
            </a:r>
            <a:endParaRPr/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Jay White: Vice President and Director</a:t>
            </a:r>
            <a:endParaRPr/>
          </a:p>
          <a:p>
            <a:pPr marL="6858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Steph Neufeld: Alternate Director</a:t>
            </a:r>
            <a:endParaRPr/>
          </a:p>
          <a:p>
            <a:pPr marL="228600" marR="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Contributions to: </a:t>
            </a:r>
            <a:endParaRPr/>
          </a:p>
          <a:p>
            <a:pPr marL="8001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Resources to Support Drought Management</a:t>
            </a:r>
            <a:endParaRPr sz="2000"/>
          </a:p>
          <a:p>
            <a:pPr marL="800100" marR="0" lvl="1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 Water Protection Phase 1</a:t>
            </a:r>
            <a:endParaRPr sz="2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115297" y="292583"/>
            <a:ext cx="4076703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7500" lnSpcReduction="10000"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ALMS and Alberta Water Council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1590</Words>
  <Application>Microsoft Office PowerPoint</Application>
  <PresentationFormat>Widescreen</PresentationFormat>
  <Paragraphs>275</Paragraphs>
  <Slides>43</Slides>
  <Notes>43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6" baseType="lpstr">
      <vt:lpstr>Arial</vt:lpstr>
      <vt:lpstr>Calibri</vt:lpstr>
      <vt:lpstr>Office Theme</vt:lpstr>
      <vt:lpstr>2023-2024 ALMS Annual Report</vt:lpstr>
      <vt:lpstr>PowerPoint Presentation</vt:lpstr>
      <vt:lpstr>Current Staff</vt:lpstr>
      <vt:lpstr>PowerPoint Presentation</vt:lpstr>
      <vt:lpstr>PowerPoint Presentation</vt:lpstr>
      <vt:lpstr>PowerPoint Presentation</vt:lpstr>
      <vt:lpstr>Strategic Objective: Building Community </vt:lpstr>
      <vt:lpstr>2023 Annual Conference</vt:lpstr>
      <vt:lpstr>PowerPoint Presentation</vt:lpstr>
      <vt:lpstr>PowerPoint Presentation</vt:lpstr>
      <vt:lpstr>PowerPoint Presentation</vt:lpstr>
      <vt:lpstr>PowerPoint Presentation</vt:lpstr>
      <vt:lpstr>Award Winner NALMS Members Choice 2023 Photo Contest</vt:lpstr>
      <vt:lpstr>PowerPoint Presentation</vt:lpstr>
      <vt:lpstr>Strategic Objective Quality Programs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Volunteer of the Year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Recreational Beach Monitoring</vt:lpstr>
      <vt:lpstr>PowerPoint Presentation</vt:lpstr>
      <vt:lpstr>Algal Bloom Tracker</vt:lpstr>
      <vt:lpstr>PowerPoint Presentation</vt:lpstr>
      <vt:lpstr>PowerPoint Presentation</vt:lpstr>
      <vt:lpstr>Lake Stewardship Community of Practice</vt:lpstr>
      <vt:lpstr>Lake Stewardship Community of Practice</vt:lpstr>
      <vt:lpstr>ALMS Scholarship</vt:lpstr>
      <vt:lpstr>Strategic Objective:  A Healthy Organization</vt:lpstr>
      <vt:lpstr>Clarity of Purpose</vt:lpstr>
      <vt:lpstr>Strategic Plan</vt:lpstr>
      <vt:lpstr>A Team Effort</vt:lpstr>
      <vt:lpstr>Looking Ahead to 2024-2025</vt:lpstr>
      <vt:lpstr>Thank You to sponsors, funders, partners, staff, and volunteers!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2023-2024 ALMS Annual Report</dc:title>
  <dc:creator>Bradley</dc:creator>
  <cp:lastModifiedBy>Bradley Peter</cp:lastModifiedBy>
  <cp:revision>3</cp:revision>
  <dcterms:created xsi:type="dcterms:W3CDTF">2023-10-24T18:29:28Z</dcterms:created>
  <dcterms:modified xsi:type="dcterms:W3CDTF">2024-11-21T19:33:40Z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abf2ea38-542c-4b75-bd7d-582ec36a519f_Enabled">
    <vt:lpwstr>true</vt:lpwstr>
  </property>
  <property fmtid="{D5CDD505-2E9C-101B-9397-08002B2CF9AE}" pid="3" name="MSIP_Label_abf2ea38-542c-4b75-bd7d-582ec36a519f_SetDate">
    <vt:lpwstr>2024-11-21T19:30:56Z</vt:lpwstr>
  </property>
  <property fmtid="{D5CDD505-2E9C-101B-9397-08002B2CF9AE}" pid="4" name="MSIP_Label_abf2ea38-542c-4b75-bd7d-582ec36a519f_Method">
    <vt:lpwstr>Standard</vt:lpwstr>
  </property>
  <property fmtid="{D5CDD505-2E9C-101B-9397-08002B2CF9AE}" pid="5" name="MSIP_Label_abf2ea38-542c-4b75-bd7d-582ec36a519f_Name">
    <vt:lpwstr>Protected A</vt:lpwstr>
  </property>
  <property fmtid="{D5CDD505-2E9C-101B-9397-08002B2CF9AE}" pid="6" name="MSIP_Label_abf2ea38-542c-4b75-bd7d-582ec36a519f_SiteId">
    <vt:lpwstr>2bb51c06-af9b-42c5-8bf5-3c3b7b10850b</vt:lpwstr>
  </property>
  <property fmtid="{D5CDD505-2E9C-101B-9397-08002B2CF9AE}" pid="7" name="MSIP_Label_abf2ea38-542c-4b75-bd7d-582ec36a519f_ActionId">
    <vt:lpwstr>748d3a23-5b57-48b8-85d9-ea8e01c1bbb3</vt:lpwstr>
  </property>
  <property fmtid="{D5CDD505-2E9C-101B-9397-08002B2CF9AE}" pid="8" name="MSIP_Label_abf2ea38-542c-4b75-bd7d-582ec36a519f_ContentBits">
    <vt:lpwstr>2</vt:lpwstr>
  </property>
  <property fmtid="{D5CDD505-2E9C-101B-9397-08002B2CF9AE}" pid="9" name="ClassificationContentMarkingFooterLocations">
    <vt:lpwstr>Office Theme:3</vt:lpwstr>
  </property>
  <property fmtid="{D5CDD505-2E9C-101B-9397-08002B2CF9AE}" pid="10" name="ClassificationContentMarkingFooterText">
    <vt:lpwstr>Classification: Protected A</vt:lpwstr>
  </property>
</Properties>
</file>