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4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98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9" r:id="rId42"/>
    <p:sldId id="296" r:id="rId43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46" roundtripDataSignature="AMtx7mhEqOCx/6VSpO6qZskK5MrXJh25p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customschemas.google.com/relationships/presentationmetadata" Target="meta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8" name="Google Shape;188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" name="Google Shape;189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8" name="Google Shape;188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" name="Google Shape;189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726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0" name="Google Shape;200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" name="Google Shape;201;p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" name="Google Shape;214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" name="Google Shape;222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2" name="Google Shape;232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" name="Google Shape;233;p1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" name="Google Shape;240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3" name="Google Shape;253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" name="Google Shape;254;p1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17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7" name="Google Shape;267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" name="Google Shape;268;p1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18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5" name="Google Shape;295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96;p1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20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" name="Google Shape;311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4" name="Google Shape;324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6" name="Google Shape;336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7" name="Google Shape;337;p2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23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9" name="Google Shape;349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0" name="Google Shape;350;p2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24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7" name="Google Shape;377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9" name="Google Shape;389;p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0" name="Google Shape;390;p2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26</a:t>
            </a:fld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2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2" name="Google Shape;402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2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5" name="Google Shape;415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8" name="Google Shape;428;p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9" name="Google Shape;429;p2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29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p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2" name="Google Shape;442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6" name="Google Shape;456;p3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7" name="Google Shape;457;p3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31</a:t>
            </a:fld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p3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0" name="Google Shape;470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3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1" name="Google Shape;481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88" name="Google Shape;488;p3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9" name="Google Shape;489;p3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34</a:t>
            </a:fld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99" name="Google Shape;499;p3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0" name="Google Shape;500;p3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35</a:t>
            </a:fld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p3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8" name="Google Shape;508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p3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9" name="Google Shape;519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p3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8" name="Google Shape;528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p3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7" name="Google Shape;537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14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p4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6" name="Google Shape;546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p4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6" name="Google Shape;546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3936491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Google Shape;554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55" name="Google Shape;555;p4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6" name="Google Shape;556;p4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42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26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3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150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0" name="Google Shape;160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161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5" name="Google Shape;175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3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4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5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5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5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5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5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53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53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5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5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5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4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4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4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4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4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4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4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4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4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4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4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4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4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4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4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4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4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4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4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4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4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4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4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4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5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50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5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5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5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5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5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1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5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5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5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5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4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4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4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4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7C006D8-2A42-2B91-83BC-F00DFFAF3505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63500" y="6626860"/>
            <a:ext cx="1508125" cy="16764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CA" sz="11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Classification: Protected A</a:t>
            </a: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37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6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7" Type="http://schemas.openxmlformats.org/officeDocument/2006/relationships/image" Target="../media/image43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g"/><Relationship Id="rId5" Type="http://schemas.openxmlformats.org/officeDocument/2006/relationships/image" Target="../media/image41.png"/><Relationship Id="rId4" Type="http://schemas.openxmlformats.org/officeDocument/2006/relationships/image" Target="../media/image40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7" Type="http://schemas.openxmlformats.org/officeDocument/2006/relationships/image" Target="../media/image42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hyperlink" Target="https://youtu.be/26Aw6vvSyZ8?feature=shared" TargetMode="External"/><Relationship Id="rId4" Type="http://schemas.openxmlformats.org/officeDocument/2006/relationships/hyperlink" Target="http://www.alms.ca/reports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47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gi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image" Target="../media/image1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jpg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" name="Google Shape;89;p1"/>
          <p:cNvSpPr/>
          <p:nvPr/>
        </p:nvSpPr>
        <p:spPr>
          <a:xfrm>
            <a:off x="0" y="4080681"/>
            <a:ext cx="12192000" cy="2777318"/>
          </a:xfrm>
          <a:prstGeom prst="rect">
            <a:avLst/>
          </a:prstGeom>
          <a:solidFill>
            <a:srgbClr val="82766A">
              <a:alpha val="14901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0" name="Google Shape;90;p1"/>
          <p:cNvPicPr preferRelativeResize="0"/>
          <p:nvPr/>
        </p:nvPicPr>
        <p:blipFill rotWithShape="1">
          <a:blip r:embed="rId3">
            <a:alphaModFix/>
          </a:blip>
          <a:srcRect t="19404" b="5595"/>
          <a:stretch/>
        </p:blipFill>
        <p:spPr>
          <a:xfrm>
            <a:off x="1" y="0"/>
            <a:ext cx="12191999" cy="6858000"/>
          </a:xfrm>
          <a:custGeom>
            <a:avLst/>
            <a:gdLst/>
            <a:ahLst/>
            <a:cxnLst/>
            <a:rect l="l" t="t" r="r" b="b"/>
            <a:pathLst>
              <a:path w="12191999" h="6842601" extrusionOk="0">
                <a:moveTo>
                  <a:pt x="0" y="0"/>
                </a:moveTo>
                <a:lnTo>
                  <a:pt x="12191999" y="0"/>
                </a:lnTo>
                <a:lnTo>
                  <a:pt x="12191999" y="6842601"/>
                </a:lnTo>
                <a:lnTo>
                  <a:pt x="10316981" y="6842601"/>
                </a:lnTo>
                <a:cubicBezTo>
                  <a:pt x="10312796" y="6835189"/>
                  <a:pt x="10163183" y="6730124"/>
                  <a:pt x="10158998" y="6722712"/>
                </a:cubicBezTo>
                <a:cubicBezTo>
                  <a:pt x="10120278" y="6678190"/>
                  <a:pt x="10156462" y="6716223"/>
                  <a:pt x="10090349" y="6671420"/>
                </a:cubicBezTo>
                <a:cubicBezTo>
                  <a:pt x="10043032" y="6655694"/>
                  <a:pt x="9995855" y="6551879"/>
                  <a:pt x="9955425" y="6498018"/>
                </a:cubicBezTo>
                <a:cubicBezTo>
                  <a:pt x="9939618" y="6480021"/>
                  <a:pt x="9915110" y="6461677"/>
                  <a:pt x="9891265" y="6454528"/>
                </a:cubicBezTo>
                <a:cubicBezTo>
                  <a:pt x="9868239" y="6464957"/>
                  <a:pt x="9865423" y="6431640"/>
                  <a:pt x="9848227" y="6426063"/>
                </a:cubicBezTo>
                <a:cubicBezTo>
                  <a:pt x="9838059" y="6433162"/>
                  <a:pt x="9815047" y="6410348"/>
                  <a:pt x="9812354" y="6399604"/>
                </a:cubicBezTo>
                <a:cubicBezTo>
                  <a:pt x="9825285" y="6377997"/>
                  <a:pt x="9725923" y="6372757"/>
                  <a:pt x="9725915" y="6356381"/>
                </a:cubicBezTo>
                <a:cubicBezTo>
                  <a:pt x="9696279" y="6348066"/>
                  <a:pt x="9591199" y="6354143"/>
                  <a:pt x="9575033" y="6325258"/>
                </a:cubicBezTo>
                <a:cubicBezTo>
                  <a:pt x="9516434" y="6303128"/>
                  <a:pt x="9441613" y="6276805"/>
                  <a:pt x="9415626" y="6271777"/>
                </a:cubicBezTo>
                <a:cubicBezTo>
                  <a:pt x="9378293" y="6313495"/>
                  <a:pt x="9281935" y="6171365"/>
                  <a:pt x="9171493" y="6150430"/>
                </a:cubicBezTo>
                <a:cubicBezTo>
                  <a:pt x="9155426" y="6152396"/>
                  <a:pt x="9147439" y="6151015"/>
                  <a:pt x="9146018" y="6139864"/>
                </a:cubicBezTo>
                <a:cubicBezTo>
                  <a:pt x="9112029" y="6132441"/>
                  <a:pt x="9087339" y="6101138"/>
                  <a:pt x="9059635" y="6109957"/>
                </a:cubicBezTo>
                <a:cubicBezTo>
                  <a:pt x="9024424" y="6092144"/>
                  <a:pt x="9043048" y="6078417"/>
                  <a:pt x="9010911" y="6064789"/>
                </a:cubicBezTo>
                <a:lnTo>
                  <a:pt x="8866811" y="6028191"/>
                </a:lnTo>
                <a:cubicBezTo>
                  <a:pt x="8846465" y="6021172"/>
                  <a:pt x="8825221" y="6000527"/>
                  <a:pt x="8804584" y="5994237"/>
                </a:cubicBezTo>
                <a:lnTo>
                  <a:pt x="8783071" y="5990448"/>
                </a:lnTo>
                <a:lnTo>
                  <a:pt x="8770456" y="5978060"/>
                </a:lnTo>
                <a:cubicBezTo>
                  <a:pt x="8764772" y="5975259"/>
                  <a:pt x="8757695" y="5974720"/>
                  <a:pt x="8748297" y="5978070"/>
                </a:cubicBezTo>
                <a:cubicBezTo>
                  <a:pt x="8730344" y="5973495"/>
                  <a:pt x="8679808" y="5955894"/>
                  <a:pt x="8662742" y="5950603"/>
                </a:cubicBezTo>
                <a:lnTo>
                  <a:pt x="8645902" y="5946326"/>
                </a:lnTo>
                <a:lnTo>
                  <a:pt x="8638176" y="5938358"/>
                </a:lnTo>
                <a:cubicBezTo>
                  <a:pt x="8625897" y="5932642"/>
                  <a:pt x="8594811" y="5922073"/>
                  <a:pt x="8572224" y="5912032"/>
                </a:cubicBezTo>
                <a:cubicBezTo>
                  <a:pt x="8553809" y="5897782"/>
                  <a:pt x="8529845" y="5886100"/>
                  <a:pt x="8502655" y="5878114"/>
                </a:cubicBezTo>
                <a:cubicBezTo>
                  <a:pt x="8496990" y="5883034"/>
                  <a:pt x="8489611" y="5872566"/>
                  <a:pt x="8485159" y="5869819"/>
                </a:cubicBezTo>
                <a:cubicBezTo>
                  <a:pt x="8483457" y="5873482"/>
                  <a:pt x="8471232" y="5872664"/>
                  <a:pt x="8468539" y="5868711"/>
                </a:cubicBezTo>
                <a:cubicBezTo>
                  <a:pt x="8389167" y="5836352"/>
                  <a:pt x="8421742" y="5881497"/>
                  <a:pt x="8379810" y="5849376"/>
                </a:cubicBezTo>
                <a:cubicBezTo>
                  <a:pt x="8371729" y="5846373"/>
                  <a:pt x="8364483" y="5846766"/>
                  <a:pt x="8357758" y="5848601"/>
                </a:cubicBezTo>
                <a:lnTo>
                  <a:pt x="8315264" y="5836192"/>
                </a:lnTo>
                <a:cubicBezTo>
                  <a:pt x="8299077" y="5829531"/>
                  <a:pt x="8281671" y="5824011"/>
                  <a:pt x="8263455" y="5819793"/>
                </a:cubicBezTo>
                <a:cubicBezTo>
                  <a:pt x="8257386" y="5826849"/>
                  <a:pt x="8245582" y="5813448"/>
                  <a:pt x="8239287" y="5810141"/>
                </a:cubicBezTo>
                <a:cubicBezTo>
                  <a:pt x="8237965" y="5815186"/>
                  <a:pt x="8222226" y="5815108"/>
                  <a:pt x="8217888" y="5810039"/>
                </a:cubicBezTo>
                <a:cubicBezTo>
                  <a:pt x="8109447" y="5773303"/>
                  <a:pt x="8161302" y="5831037"/>
                  <a:pt x="8100547" y="5791517"/>
                </a:cubicBezTo>
                <a:cubicBezTo>
                  <a:pt x="8089574" y="5788167"/>
                  <a:pt x="8080448" y="5789295"/>
                  <a:pt x="8072316" y="5792309"/>
                </a:cubicBezTo>
                <a:lnTo>
                  <a:pt x="8056967" y="5800648"/>
                </a:lnTo>
                <a:lnTo>
                  <a:pt x="8047885" y="5795270"/>
                </a:lnTo>
                <a:cubicBezTo>
                  <a:pt x="8010204" y="5788738"/>
                  <a:pt x="7996426" y="5797608"/>
                  <a:pt x="7977128" y="5783189"/>
                </a:cubicBezTo>
                <a:cubicBezTo>
                  <a:pt x="7943466" y="5775577"/>
                  <a:pt x="7904823" y="5770953"/>
                  <a:pt x="7874392" y="5763715"/>
                </a:cubicBezTo>
                <a:cubicBezTo>
                  <a:pt x="7860337" y="5743777"/>
                  <a:pt x="7817541" y="5748989"/>
                  <a:pt x="7794543" y="5739759"/>
                </a:cubicBezTo>
                <a:cubicBezTo>
                  <a:pt x="7784688" y="5731467"/>
                  <a:pt x="7776709" y="5729004"/>
                  <a:pt x="7763762" y="5734031"/>
                </a:cubicBezTo>
                <a:cubicBezTo>
                  <a:pt x="7718781" y="5694154"/>
                  <a:pt x="7732231" y="5727368"/>
                  <a:pt x="7685889" y="5707234"/>
                </a:cubicBezTo>
                <a:cubicBezTo>
                  <a:pt x="7646521" y="5687607"/>
                  <a:pt x="7600389" y="5671470"/>
                  <a:pt x="7566744" y="5634586"/>
                </a:cubicBezTo>
                <a:cubicBezTo>
                  <a:pt x="7561306" y="5624813"/>
                  <a:pt x="7543589" y="5618525"/>
                  <a:pt x="7527170" y="5620542"/>
                </a:cubicBezTo>
                <a:cubicBezTo>
                  <a:pt x="7524343" y="5620889"/>
                  <a:pt x="7521664" y="5621475"/>
                  <a:pt x="7519214" y="5622280"/>
                </a:cubicBezTo>
                <a:cubicBezTo>
                  <a:pt x="7500062" y="5596964"/>
                  <a:pt x="7480476" y="5604337"/>
                  <a:pt x="7473157" y="5588143"/>
                </a:cubicBezTo>
                <a:cubicBezTo>
                  <a:pt x="7433415" y="5574859"/>
                  <a:pt x="7395118" y="5582388"/>
                  <a:pt x="7388000" y="5568063"/>
                </a:cubicBezTo>
                <a:cubicBezTo>
                  <a:pt x="7366403" y="5564920"/>
                  <a:pt x="7332262" y="5573848"/>
                  <a:pt x="7320876" y="5557698"/>
                </a:cubicBezTo>
                <a:cubicBezTo>
                  <a:pt x="7314891" y="5568111"/>
                  <a:pt x="7299319" y="5544964"/>
                  <a:pt x="7284480" y="5549820"/>
                </a:cubicBezTo>
                <a:cubicBezTo>
                  <a:pt x="7273570" y="5554430"/>
                  <a:pt x="7266301" y="5548483"/>
                  <a:pt x="7256619" y="5546379"/>
                </a:cubicBezTo>
                <a:cubicBezTo>
                  <a:pt x="7242503" y="5549088"/>
                  <a:pt x="7202543" y="5533379"/>
                  <a:pt x="7193112" y="5525289"/>
                </a:cubicBezTo>
                <a:cubicBezTo>
                  <a:pt x="7172259" y="5499151"/>
                  <a:pt x="7108617" y="5505485"/>
                  <a:pt x="7090943" y="5485177"/>
                </a:cubicBezTo>
                <a:cubicBezTo>
                  <a:pt x="7083637" y="5481419"/>
                  <a:pt x="7076140" y="5479148"/>
                  <a:pt x="7068566" y="5477809"/>
                </a:cubicBezTo>
                <a:lnTo>
                  <a:pt x="7023035" y="5476595"/>
                </a:lnTo>
                <a:lnTo>
                  <a:pt x="7001197" y="5476163"/>
                </a:lnTo>
                <a:cubicBezTo>
                  <a:pt x="7016126" y="5454256"/>
                  <a:pt x="6943549" y="5466815"/>
                  <a:pt x="6967472" y="5451057"/>
                </a:cubicBezTo>
                <a:cubicBezTo>
                  <a:pt x="6931240" y="5443544"/>
                  <a:pt x="6920843" y="5429649"/>
                  <a:pt x="6883334" y="5418880"/>
                </a:cubicBezTo>
                <a:lnTo>
                  <a:pt x="6742417" y="5386446"/>
                </a:lnTo>
                <a:cubicBezTo>
                  <a:pt x="6690532" y="5366095"/>
                  <a:pt x="6665174" y="5364632"/>
                  <a:pt x="6618315" y="5353085"/>
                </a:cubicBezTo>
                <a:cubicBezTo>
                  <a:pt x="6581698" y="5304210"/>
                  <a:pt x="6547395" y="5315779"/>
                  <a:pt x="6521050" y="5283194"/>
                </a:cubicBezTo>
                <a:cubicBezTo>
                  <a:pt x="6469114" y="5268862"/>
                  <a:pt x="6472597" y="5253957"/>
                  <a:pt x="6414460" y="5253832"/>
                </a:cubicBezTo>
                <a:lnTo>
                  <a:pt x="6362535" y="5220502"/>
                </a:lnTo>
                <a:cubicBezTo>
                  <a:pt x="6350866" y="5213881"/>
                  <a:pt x="6347641" y="5215777"/>
                  <a:pt x="6344443" y="5214103"/>
                </a:cubicBezTo>
                <a:lnTo>
                  <a:pt x="6343344" y="5210454"/>
                </a:lnTo>
                <a:lnTo>
                  <a:pt x="6333344" y="5205307"/>
                </a:lnTo>
                <a:lnTo>
                  <a:pt x="6315602" y="5193288"/>
                </a:lnTo>
                <a:lnTo>
                  <a:pt x="6310442" y="5192802"/>
                </a:lnTo>
                <a:lnTo>
                  <a:pt x="6280815" y="5177420"/>
                </a:lnTo>
                <a:lnTo>
                  <a:pt x="6279533" y="5178045"/>
                </a:lnTo>
                <a:cubicBezTo>
                  <a:pt x="6275980" y="5179097"/>
                  <a:pt x="6272084" y="5179212"/>
                  <a:pt x="6267362" y="5177370"/>
                </a:cubicBezTo>
                <a:cubicBezTo>
                  <a:pt x="6261796" y="5192470"/>
                  <a:pt x="6259530" y="5180933"/>
                  <a:pt x="6246095" y="5174167"/>
                </a:cubicBezTo>
                <a:lnTo>
                  <a:pt x="6155252" y="5161201"/>
                </a:lnTo>
                <a:lnTo>
                  <a:pt x="6148525" y="5158442"/>
                </a:lnTo>
                <a:lnTo>
                  <a:pt x="6148187" y="5158573"/>
                </a:lnTo>
                <a:cubicBezTo>
                  <a:pt x="6146292" y="5158370"/>
                  <a:pt x="6143916" y="5157611"/>
                  <a:pt x="6140686" y="5156032"/>
                </a:cubicBezTo>
                <a:lnTo>
                  <a:pt x="6136260" y="5153413"/>
                </a:lnTo>
                <a:lnTo>
                  <a:pt x="6123208" y="5148061"/>
                </a:lnTo>
                <a:lnTo>
                  <a:pt x="6117367" y="5147451"/>
                </a:lnTo>
                <a:lnTo>
                  <a:pt x="5957305" y="5146062"/>
                </a:lnTo>
                <a:cubicBezTo>
                  <a:pt x="5920540" y="5140405"/>
                  <a:pt x="5887096" y="5142015"/>
                  <a:pt x="5857259" y="5132052"/>
                </a:cubicBezTo>
                <a:cubicBezTo>
                  <a:pt x="5843335" y="5135303"/>
                  <a:pt x="5830921" y="5135493"/>
                  <a:pt x="5821375" y="5125606"/>
                </a:cubicBezTo>
                <a:cubicBezTo>
                  <a:pt x="5786501" y="5122615"/>
                  <a:pt x="5775399" y="5132648"/>
                  <a:pt x="5755916" y="5120171"/>
                </a:cubicBezTo>
                <a:cubicBezTo>
                  <a:pt x="5732132" y="5135438"/>
                  <a:pt x="5732735" y="5128211"/>
                  <a:pt x="5725007" y="5121437"/>
                </a:cubicBezTo>
                <a:lnTo>
                  <a:pt x="5723810" y="5120848"/>
                </a:lnTo>
                <a:lnTo>
                  <a:pt x="5720531" y="5123048"/>
                </a:lnTo>
                <a:lnTo>
                  <a:pt x="5714794" y="5123371"/>
                </a:lnTo>
                <a:lnTo>
                  <a:pt x="5700141" y="5120131"/>
                </a:lnTo>
                <a:lnTo>
                  <a:pt x="5694799" y="5118234"/>
                </a:lnTo>
                <a:cubicBezTo>
                  <a:pt x="5691058" y="5117179"/>
                  <a:pt x="5688491" y="5116804"/>
                  <a:pt x="5686627" y="5116903"/>
                </a:cubicBezTo>
                <a:lnTo>
                  <a:pt x="5686371" y="5117086"/>
                </a:lnTo>
                <a:lnTo>
                  <a:pt x="5678818" y="5115416"/>
                </a:lnTo>
                <a:cubicBezTo>
                  <a:pt x="5666199" y="5112102"/>
                  <a:pt x="5654035" y="5108410"/>
                  <a:pt x="5642547" y="5104511"/>
                </a:cubicBezTo>
                <a:cubicBezTo>
                  <a:pt x="5629444" y="5114945"/>
                  <a:pt x="5588783" y="5093343"/>
                  <a:pt x="5587979" y="5116963"/>
                </a:cubicBezTo>
                <a:cubicBezTo>
                  <a:pt x="5572317" y="5112380"/>
                  <a:pt x="5564904" y="5101292"/>
                  <a:pt x="5566635" y="5117158"/>
                </a:cubicBezTo>
                <a:cubicBezTo>
                  <a:pt x="5561375" y="5116079"/>
                  <a:pt x="5557787" y="5116811"/>
                  <a:pt x="5554952" y="5118417"/>
                </a:cubicBezTo>
                <a:lnTo>
                  <a:pt x="5554039" y="5119241"/>
                </a:lnTo>
                <a:lnTo>
                  <a:pt x="5514253" y="5109018"/>
                </a:lnTo>
                <a:lnTo>
                  <a:pt x="5492156" y="5099904"/>
                </a:lnTo>
                <a:lnTo>
                  <a:pt x="5480446" y="5096385"/>
                </a:lnTo>
                <a:lnTo>
                  <a:pt x="5477744" y="5092939"/>
                </a:lnTo>
                <a:cubicBezTo>
                  <a:pt x="5474490" y="5090581"/>
                  <a:pt x="5469391" y="5088951"/>
                  <a:pt x="5460150" y="5088988"/>
                </a:cubicBezTo>
                <a:lnTo>
                  <a:pt x="5457901" y="5089459"/>
                </a:lnTo>
                <a:lnTo>
                  <a:pt x="5444243" y="5082761"/>
                </a:lnTo>
                <a:cubicBezTo>
                  <a:pt x="5439993" y="5080007"/>
                  <a:pt x="5436418" y="5076805"/>
                  <a:pt x="5433825" y="5072992"/>
                </a:cubicBezTo>
                <a:cubicBezTo>
                  <a:pt x="5379442" y="5082090"/>
                  <a:pt x="5336110" y="5058382"/>
                  <a:pt x="5280996" y="5052402"/>
                </a:cubicBezTo>
                <a:cubicBezTo>
                  <a:pt x="5250806" y="5043777"/>
                  <a:pt x="5168599" y="5048109"/>
                  <a:pt x="5161582" y="5019668"/>
                </a:cubicBezTo>
                <a:cubicBezTo>
                  <a:pt x="5121870" y="5011383"/>
                  <a:pt x="5095637" y="5009222"/>
                  <a:pt x="5042717" y="5002692"/>
                </a:cubicBezTo>
                <a:cubicBezTo>
                  <a:pt x="4991136" y="4972487"/>
                  <a:pt x="4902282" y="4979360"/>
                  <a:pt x="4840514" y="4959306"/>
                </a:cubicBezTo>
                <a:cubicBezTo>
                  <a:pt x="4799904" y="4976415"/>
                  <a:pt x="4824087" y="4958371"/>
                  <a:pt x="4786778" y="4956661"/>
                </a:cubicBezTo>
                <a:cubicBezTo>
                  <a:pt x="4801901" y="4937231"/>
                  <a:pt x="4739845" y="4961208"/>
                  <a:pt x="4743741" y="4937104"/>
                </a:cubicBezTo>
                <a:cubicBezTo>
                  <a:pt x="4736829" y="4937557"/>
                  <a:pt x="4730010" y="4938753"/>
                  <a:pt x="4723136" y="4940138"/>
                </a:cubicBezTo>
                <a:lnTo>
                  <a:pt x="4719535" y="4940850"/>
                </a:lnTo>
                <a:lnTo>
                  <a:pt x="4706143" y="4939586"/>
                </a:lnTo>
                <a:lnTo>
                  <a:pt x="4701098" y="4944372"/>
                </a:lnTo>
                <a:lnTo>
                  <a:pt x="4680034" y="4946157"/>
                </a:lnTo>
                <a:cubicBezTo>
                  <a:pt x="4672339" y="4946029"/>
                  <a:pt x="4664292" y="4944964"/>
                  <a:pt x="4655740" y="4942396"/>
                </a:cubicBezTo>
                <a:cubicBezTo>
                  <a:pt x="4636359" y="4929384"/>
                  <a:pt x="4599700" y="4935346"/>
                  <a:pt x="4569298" y="4929596"/>
                </a:cubicBezTo>
                <a:lnTo>
                  <a:pt x="4555977" y="4924356"/>
                </a:lnTo>
                <a:lnTo>
                  <a:pt x="4508949" y="4921648"/>
                </a:lnTo>
                <a:cubicBezTo>
                  <a:pt x="4495668" y="4920437"/>
                  <a:pt x="4482007" y="4918694"/>
                  <a:pt x="4467838" y="4915993"/>
                </a:cubicBezTo>
                <a:lnTo>
                  <a:pt x="4441948" y="4909300"/>
                </a:lnTo>
                <a:lnTo>
                  <a:pt x="4394719" y="4901820"/>
                </a:lnTo>
                <a:lnTo>
                  <a:pt x="4356810" y="4905146"/>
                </a:lnTo>
                <a:lnTo>
                  <a:pt x="4222144" y="4909117"/>
                </a:lnTo>
                <a:cubicBezTo>
                  <a:pt x="4202488" y="4913903"/>
                  <a:pt x="4184742" y="4933491"/>
                  <a:pt x="4160481" y="4923474"/>
                </a:cubicBezTo>
                <a:cubicBezTo>
                  <a:pt x="4165854" y="4934564"/>
                  <a:pt x="4131661" y="4919946"/>
                  <a:pt x="4124879" y="4929303"/>
                </a:cubicBezTo>
                <a:cubicBezTo>
                  <a:pt x="4120895" y="4937086"/>
                  <a:pt x="4109593" y="4934464"/>
                  <a:pt x="4100114" y="4936007"/>
                </a:cubicBezTo>
                <a:cubicBezTo>
                  <a:pt x="4091835" y="4943256"/>
                  <a:pt x="4045978" y="4943549"/>
                  <a:pt x="4030957" y="4939826"/>
                </a:cubicBezTo>
                <a:cubicBezTo>
                  <a:pt x="3989825" y="4924453"/>
                  <a:pt x="3946860" y="4952050"/>
                  <a:pt x="3913764" y="4940618"/>
                </a:cubicBezTo>
                <a:cubicBezTo>
                  <a:pt x="3904534" y="4939906"/>
                  <a:pt x="3896577" y="4940543"/>
                  <a:pt x="3889457" y="4942017"/>
                </a:cubicBezTo>
                <a:lnTo>
                  <a:pt x="3871115" y="4948115"/>
                </a:lnTo>
                <a:lnTo>
                  <a:pt x="3869086" y="4953796"/>
                </a:lnTo>
                <a:lnTo>
                  <a:pt x="3856124" y="4955351"/>
                </a:lnTo>
                <a:lnTo>
                  <a:pt x="3835967" y="4964002"/>
                </a:lnTo>
                <a:cubicBezTo>
                  <a:pt x="3826465" y="4939857"/>
                  <a:pt x="3782586" y="4975947"/>
                  <a:pt x="3785910" y="4953998"/>
                </a:cubicBezTo>
                <a:cubicBezTo>
                  <a:pt x="3750785" y="4960085"/>
                  <a:pt x="3699033" y="4941571"/>
                  <a:pt x="3671085" y="4966563"/>
                </a:cubicBezTo>
                <a:cubicBezTo>
                  <a:pt x="3621255" y="4971431"/>
                  <a:pt x="3562637" y="4982991"/>
                  <a:pt x="3486928" y="4983204"/>
                </a:cubicBezTo>
                <a:cubicBezTo>
                  <a:pt x="3446030" y="4983424"/>
                  <a:pt x="3343460" y="4965124"/>
                  <a:pt x="3280956" y="4963864"/>
                </a:cubicBezTo>
                <a:cubicBezTo>
                  <a:pt x="3227193" y="4969510"/>
                  <a:pt x="3256481" y="4962609"/>
                  <a:pt x="3211563" y="4982704"/>
                </a:cubicBezTo>
                <a:cubicBezTo>
                  <a:pt x="3207119" y="4979549"/>
                  <a:pt x="3170070" y="4977192"/>
                  <a:pt x="3164681" y="4975408"/>
                </a:cubicBezTo>
                <a:lnTo>
                  <a:pt x="3127171" y="4968229"/>
                </a:lnTo>
                <a:lnTo>
                  <a:pt x="3096889" y="4965619"/>
                </a:lnTo>
                <a:cubicBezTo>
                  <a:pt x="3088441" y="4967572"/>
                  <a:pt x="3082883" y="4967054"/>
                  <a:pt x="3078620" y="4965444"/>
                </a:cubicBezTo>
                <a:lnTo>
                  <a:pt x="3074275" y="4962670"/>
                </a:lnTo>
                <a:lnTo>
                  <a:pt x="3036436" y="4957455"/>
                </a:lnTo>
                <a:lnTo>
                  <a:pt x="3031995" y="4958829"/>
                </a:lnTo>
                <a:lnTo>
                  <a:pt x="2994028" y="4956800"/>
                </a:lnTo>
                <a:cubicBezTo>
                  <a:pt x="2992299" y="4958944"/>
                  <a:pt x="2989407" y="4960397"/>
                  <a:pt x="2984001" y="4960444"/>
                </a:cubicBezTo>
                <a:cubicBezTo>
                  <a:pt x="2994191" y="4975446"/>
                  <a:pt x="2981386" y="4966249"/>
                  <a:pt x="2964542" y="4965062"/>
                </a:cubicBezTo>
                <a:cubicBezTo>
                  <a:pt x="2976613" y="4988096"/>
                  <a:pt x="2927627" y="4975618"/>
                  <a:pt x="2921274" y="4988440"/>
                </a:cubicBezTo>
                <a:cubicBezTo>
                  <a:pt x="2908629" y="4987050"/>
                  <a:pt x="2895476" y="4985998"/>
                  <a:pt x="2882111" y="4985411"/>
                </a:cubicBezTo>
                <a:lnTo>
                  <a:pt x="2874282" y="4985361"/>
                </a:lnTo>
                <a:cubicBezTo>
                  <a:pt x="2874237" y="4985437"/>
                  <a:pt x="2874193" y="4985514"/>
                  <a:pt x="2874147" y="4985591"/>
                </a:cubicBezTo>
                <a:cubicBezTo>
                  <a:pt x="2872492" y="4986074"/>
                  <a:pt x="2869935" y="4986243"/>
                  <a:pt x="2865932" y="4985999"/>
                </a:cubicBezTo>
                <a:lnTo>
                  <a:pt x="2860008" y="4985269"/>
                </a:lnTo>
                <a:lnTo>
                  <a:pt x="2844819" y="4985172"/>
                </a:lnTo>
                <a:lnTo>
                  <a:pt x="2839735" y="4986676"/>
                </a:lnTo>
                <a:lnTo>
                  <a:pt x="2837922" y="4989488"/>
                </a:lnTo>
                <a:lnTo>
                  <a:pt x="2836507" y="4989165"/>
                </a:lnTo>
                <a:cubicBezTo>
                  <a:pt x="2825749" y="4984209"/>
                  <a:pt x="2822382" y="4977089"/>
                  <a:pt x="2808859" y="4996804"/>
                </a:cubicBezTo>
                <a:cubicBezTo>
                  <a:pt x="2784233" y="4988767"/>
                  <a:pt x="2779499" y="5000786"/>
                  <a:pt x="2745907" y="5005126"/>
                </a:cubicBezTo>
                <a:cubicBezTo>
                  <a:pt x="2731796" y="4997536"/>
                  <a:pt x="2720518" y="5000295"/>
                  <a:pt x="2709519" y="5006333"/>
                </a:cubicBezTo>
                <a:cubicBezTo>
                  <a:pt x="2676766" y="5002878"/>
                  <a:pt x="2646981" y="5011377"/>
                  <a:pt x="2610212" y="5013529"/>
                </a:cubicBezTo>
                <a:cubicBezTo>
                  <a:pt x="2570359" y="5003730"/>
                  <a:pt x="2550109" y="5021491"/>
                  <a:pt x="2510814" y="5023713"/>
                </a:cubicBezTo>
                <a:cubicBezTo>
                  <a:pt x="2476639" y="5006722"/>
                  <a:pt x="2482834" y="5038639"/>
                  <a:pt x="2462736" y="5045398"/>
                </a:cubicBezTo>
                <a:lnTo>
                  <a:pt x="2457050" y="5046022"/>
                </a:lnTo>
                <a:lnTo>
                  <a:pt x="2442184" y="5043549"/>
                </a:lnTo>
                <a:lnTo>
                  <a:pt x="2436703" y="5041929"/>
                </a:lnTo>
                <a:cubicBezTo>
                  <a:pt x="2432888" y="5041072"/>
                  <a:pt x="2430299" y="5040830"/>
                  <a:pt x="2428451" y="5041027"/>
                </a:cubicBezTo>
                <a:lnTo>
                  <a:pt x="2420551" y="5039949"/>
                </a:lnTo>
                <a:cubicBezTo>
                  <a:pt x="2407700" y="5037296"/>
                  <a:pt x="2395274" y="5034239"/>
                  <a:pt x="2383501" y="5030941"/>
                </a:cubicBezTo>
                <a:cubicBezTo>
                  <a:pt x="2362992" y="5032521"/>
                  <a:pt x="2317884" y="5047662"/>
                  <a:pt x="2297493" y="5049431"/>
                </a:cubicBezTo>
                <a:lnTo>
                  <a:pt x="2261156" y="5041558"/>
                </a:lnTo>
                <a:lnTo>
                  <a:pt x="2200581" y="5024964"/>
                </a:lnTo>
                <a:lnTo>
                  <a:pt x="2198380" y="5025550"/>
                </a:lnTo>
                <a:lnTo>
                  <a:pt x="2116066" y="5019568"/>
                </a:lnTo>
                <a:cubicBezTo>
                  <a:pt x="2111600" y="5017036"/>
                  <a:pt x="2059664" y="5006071"/>
                  <a:pt x="2056754" y="5002394"/>
                </a:cubicBezTo>
                <a:cubicBezTo>
                  <a:pt x="2003393" y="5014336"/>
                  <a:pt x="1998298" y="5008800"/>
                  <a:pt x="1942916" y="5005703"/>
                </a:cubicBezTo>
                <a:cubicBezTo>
                  <a:pt x="1882138" y="4994708"/>
                  <a:pt x="1836966" y="4976630"/>
                  <a:pt x="1796717" y="4970423"/>
                </a:cubicBezTo>
                <a:cubicBezTo>
                  <a:pt x="1724075" y="4959337"/>
                  <a:pt x="1636218" y="4936339"/>
                  <a:pt x="1583222" y="4931235"/>
                </a:cubicBezTo>
                <a:cubicBezTo>
                  <a:pt x="1544265" y="4950469"/>
                  <a:pt x="1556109" y="4927628"/>
                  <a:pt x="1518821" y="4927872"/>
                </a:cubicBezTo>
                <a:cubicBezTo>
                  <a:pt x="1497291" y="4925112"/>
                  <a:pt x="1483221" y="4916728"/>
                  <a:pt x="1471837" y="4914678"/>
                </a:cubicBezTo>
                <a:lnTo>
                  <a:pt x="1450515" y="4915578"/>
                </a:lnTo>
                <a:lnTo>
                  <a:pt x="1437078" y="4915016"/>
                </a:lnTo>
                <a:lnTo>
                  <a:pt x="1432462" y="4920065"/>
                </a:lnTo>
                <a:lnTo>
                  <a:pt x="1411645" y="4922952"/>
                </a:lnTo>
                <a:cubicBezTo>
                  <a:pt x="1384856" y="4920079"/>
                  <a:pt x="1306656" y="4907389"/>
                  <a:pt x="1271729" y="4902828"/>
                </a:cubicBezTo>
                <a:cubicBezTo>
                  <a:pt x="1258697" y="4896954"/>
                  <a:pt x="1213546" y="4890036"/>
                  <a:pt x="1202076" y="4895589"/>
                </a:cubicBezTo>
                <a:cubicBezTo>
                  <a:pt x="1192059" y="4895561"/>
                  <a:pt x="1182171" y="4891311"/>
                  <a:pt x="1174670" y="4898040"/>
                </a:cubicBezTo>
                <a:cubicBezTo>
                  <a:pt x="1163701" y="4905820"/>
                  <a:pt x="1136874" y="4886643"/>
                  <a:pt x="1137035" y="4897965"/>
                </a:cubicBezTo>
                <a:cubicBezTo>
                  <a:pt x="1117838" y="4884693"/>
                  <a:pt x="1091386" y="4900421"/>
                  <a:pt x="1069882" y="4901859"/>
                </a:cubicBezTo>
                <a:cubicBezTo>
                  <a:pt x="1055589" y="4889467"/>
                  <a:pt x="1024570" y="4904705"/>
                  <a:pt x="980935" y="4900090"/>
                </a:cubicBezTo>
                <a:cubicBezTo>
                  <a:pt x="947614" y="4895538"/>
                  <a:pt x="913224" y="4886405"/>
                  <a:pt x="869960" y="4874547"/>
                </a:cubicBezTo>
                <a:cubicBezTo>
                  <a:pt x="819114" y="4845820"/>
                  <a:pt x="768074" y="4839770"/>
                  <a:pt x="721345" y="4828937"/>
                </a:cubicBezTo>
                <a:cubicBezTo>
                  <a:pt x="667944" y="4819060"/>
                  <a:pt x="698286" y="4848426"/>
                  <a:pt x="635428" y="4819153"/>
                </a:cubicBezTo>
                <a:cubicBezTo>
                  <a:pt x="626286" y="4826707"/>
                  <a:pt x="617638" y="4825980"/>
                  <a:pt x="604106" y="4819994"/>
                </a:cubicBezTo>
                <a:cubicBezTo>
                  <a:pt x="583276" y="4822237"/>
                  <a:pt x="539859" y="4835097"/>
                  <a:pt x="510451" y="4832608"/>
                </a:cubicBezTo>
                <a:cubicBezTo>
                  <a:pt x="489781" y="4829929"/>
                  <a:pt x="443867" y="4807857"/>
                  <a:pt x="427656" y="4805062"/>
                </a:cubicBezTo>
                <a:cubicBezTo>
                  <a:pt x="424088" y="4806479"/>
                  <a:pt x="419580" y="4809736"/>
                  <a:pt x="413184" y="4815837"/>
                </a:cubicBezTo>
                <a:cubicBezTo>
                  <a:pt x="387673" y="4805882"/>
                  <a:pt x="379855" y="4817328"/>
                  <a:pt x="341772" y="4818825"/>
                </a:cubicBezTo>
                <a:cubicBezTo>
                  <a:pt x="327795" y="4810179"/>
                  <a:pt x="314729" y="4811964"/>
                  <a:pt x="301266" y="4817000"/>
                </a:cubicBezTo>
                <a:cubicBezTo>
                  <a:pt x="265781" y="4810886"/>
                  <a:pt x="231017" y="4816794"/>
                  <a:pt x="189886" y="4815871"/>
                </a:cubicBezTo>
                <a:cubicBezTo>
                  <a:pt x="147910" y="4802917"/>
                  <a:pt x="121702" y="4818738"/>
                  <a:pt x="77762" y="4817675"/>
                </a:cubicBezTo>
                <a:cubicBezTo>
                  <a:pt x="38733" y="4795315"/>
                  <a:pt x="44308" y="4840244"/>
                  <a:pt x="8164" y="4835320"/>
                </a:cubicBezTo>
                <a:lnTo>
                  <a:pt x="0" y="4832771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91" name="Google Shape;91;p1"/>
          <p:cNvSpPr txBox="1">
            <a:spLocks noGrp="1"/>
          </p:cNvSpPr>
          <p:nvPr>
            <p:ph type="ctrTitle"/>
          </p:nvPr>
        </p:nvSpPr>
        <p:spPr>
          <a:xfrm>
            <a:off x="130628" y="5752264"/>
            <a:ext cx="7086600" cy="5822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en-US" sz="4000" dirty="0"/>
              <a:t>2023-2024 ALMS Annual Report</a:t>
            </a:r>
            <a:endParaRPr dirty="0"/>
          </a:p>
        </p:txBody>
      </p:sp>
      <p:pic>
        <p:nvPicPr>
          <p:cNvPr id="92" name="Google Shape;92;p1" descr="ALMS Logo - without name copy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755195" y="0"/>
            <a:ext cx="2436806" cy="10776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1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83B4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2" name="Google Shape;192;p10"/>
          <p:cNvSpPr/>
          <p:nvPr/>
        </p:nvSpPr>
        <p:spPr>
          <a:xfrm>
            <a:off x="6256866" y="480060"/>
            <a:ext cx="545812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3" name="Google Shape;193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667032" y="595870"/>
            <a:ext cx="4637790" cy="4603006"/>
          </a:xfrm>
          <a:prstGeom prst="rect">
            <a:avLst/>
          </a:prstGeom>
          <a:noFill/>
          <a:ln>
            <a:noFill/>
          </a:ln>
        </p:spPr>
      </p:pic>
      <p:sp>
        <p:nvSpPr>
          <p:cNvPr id="194" name="Google Shape;194;p10"/>
          <p:cNvSpPr/>
          <p:nvPr/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5" name="Google Shape;195;p10" descr="A group of people posing for a photo&#10;&#10;Description automatically generated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4">
            <a:alphaModFix/>
          </a:blip>
          <a:srcRect l="25611"/>
          <a:stretch/>
        </p:blipFill>
        <p:spPr>
          <a:xfrm>
            <a:off x="641180" y="595870"/>
            <a:ext cx="5129784" cy="4603006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Google Shape;196;p10"/>
          <p:cNvSpPr txBox="1"/>
          <p:nvPr/>
        </p:nvSpPr>
        <p:spPr>
          <a:xfrm>
            <a:off x="1120625" y="5338738"/>
            <a:ext cx="41709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ALMS Receives 2023 Emerald Award for the LakeKeepers Program</a:t>
            </a:r>
            <a:endParaRPr/>
          </a:p>
        </p:txBody>
      </p:sp>
      <p:sp>
        <p:nvSpPr>
          <p:cNvPr id="197" name="Google Shape;197;p10"/>
          <p:cNvSpPr txBox="1"/>
          <p:nvPr/>
        </p:nvSpPr>
        <p:spPr>
          <a:xfrm>
            <a:off x="6900480" y="5338800"/>
            <a:ext cx="4170894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ALMS Receives 2023 NALMS Leadership and Service Award </a:t>
            </a:r>
            <a:endParaRPr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1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83B4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4" name="Google Shape;194;p10"/>
          <p:cNvSpPr/>
          <p:nvPr/>
        </p:nvSpPr>
        <p:spPr>
          <a:xfrm>
            <a:off x="2006082" y="93306"/>
            <a:ext cx="8238930" cy="667138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Picture 3" descr="Long close-up of a thank you card&#10;&#10;Description automatically generated">
            <a:extLst>
              <a:ext uri="{FF2B5EF4-FFF2-40B4-BE49-F238E27FC236}">
                <a16:creationId xmlns:a16="http://schemas.microsoft.com/office/drawing/2014/main" id="{28E64CF8-6392-6CC4-5063-87C5DE95FD7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230" t="952" r="3672" b="5324"/>
          <a:stretch/>
        </p:blipFill>
        <p:spPr>
          <a:xfrm rot="10800000">
            <a:off x="2140598" y="162056"/>
            <a:ext cx="7910804" cy="6358810"/>
          </a:xfrm>
          <a:prstGeom prst="rect">
            <a:avLst/>
          </a:prstGeom>
        </p:spPr>
      </p:pic>
      <p:sp>
        <p:nvSpPr>
          <p:cNvPr id="5" name="Google Shape;197;p10">
            <a:extLst>
              <a:ext uri="{FF2B5EF4-FFF2-40B4-BE49-F238E27FC236}">
                <a16:creationId xmlns:a16="http://schemas.microsoft.com/office/drawing/2014/main" id="{E370D373-7B49-9ACB-BA5E-CC726D23477A}"/>
              </a:ext>
            </a:extLst>
          </p:cNvPr>
          <p:cNvSpPr txBox="1"/>
          <p:nvPr/>
        </p:nvSpPr>
        <p:spPr>
          <a:xfrm>
            <a:off x="2140598" y="6452324"/>
            <a:ext cx="7910803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ALMS receives a valued partner certificate from </a:t>
            </a:r>
            <a:r>
              <a:rPr lang="en-US" sz="1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Kehewin</a:t>
            </a: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Cree Nation</a:t>
            </a:r>
            <a:endParaRPr sz="1100" dirty="0"/>
          </a:p>
        </p:txBody>
      </p:sp>
    </p:spTree>
    <p:extLst>
      <p:ext uri="{BB962C8B-B14F-4D97-AF65-F5344CB8AC3E}">
        <p14:creationId xmlns:p14="http://schemas.microsoft.com/office/powerpoint/2010/main" val="11009199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11"/>
          <p:cNvSpPr/>
          <p:nvPr/>
        </p:nvSpPr>
        <p:spPr>
          <a:xfrm>
            <a:off x="0" y="2"/>
            <a:ext cx="12192000" cy="685799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4" name="Google Shape;204;p11"/>
          <p:cNvSpPr/>
          <p:nvPr/>
        </p:nvSpPr>
        <p:spPr>
          <a:xfrm flipH="1">
            <a:off x="-1" y="6408741"/>
            <a:ext cx="12191998" cy="457202"/>
          </a:xfrm>
          <a:prstGeom prst="rect">
            <a:avLst/>
          </a:prstGeom>
          <a:gradFill>
            <a:gsLst>
              <a:gs pos="0">
                <a:srgbClr val="000000">
                  <a:alpha val="95686"/>
                </a:srgbClr>
              </a:gs>
              <a:gs pos="34000">
                <a:srgbClr val="000000">
                  <a:alpha val="95686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5" name="Google Shape;205;p11"/>
          <p:cNvSpPr/>
          <p:nvPr/>
        </p:nvSpPr>
        <p:spPr>
          <a:xfrm flipH="1">
            <a:off x="-4" y="6408742"/>
            <a:ext cx="8115300" cy="449258"/>
          </a:xfrm>
          <a:prstGeom prst="rect">
            <a:avLst/>
          </a:prstGeom>
          <a:gradFill>
            <a:gsLst>
              <a:gs pos="0">
                <a:srgbClr val="2F5496">
                  <a:alpha val="58823"/>
                </a:srgbClr>
              </a:gs>
              <a:gs pos="28000">
                <a:srgbClr val="2F5496">
                  <a:alpha val="58823"/>
                </a:srgbClr>
              </a:gs>
              <a:gs pos="100000">
                <a:srgbClr val="000000">
                  <a:alpha val="69803"/>
                </a:srgbClr>
              </a:gs>
            </a:gsLst>
            <a:lin ang="11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6" name="Google Shape;206;p11"/>
          <p:cNvSpPr/>
          <p:nvPr/>
        </p:nvSpPr>
        <p:spPr>
          <a:xfrm rot="-167822">
            <a:off x="5852675" y="1543758"/>
            <a:ext cx="5130183" cy="330029"/>
          </a:xfrm>
          <a:prstGeom prst="arc">
            <a:avLst>
              <a:gd name="adj1" fmla="val 16200000"/>
              <a:gd name="adj2" fmla="val 0"/>
            </a:avLst>
          </a:prstGeom>
          <a:noFill/>
          <a:ln w="2857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7" name="Google Shape;207;p11"/>
          <p:cNvSpPr txBox="1"/>
          <p:nvPr/>
        </p:nvSpPr>
        <p:spPr>
          <a:xfrm>
            <a:off x="8007700" y="1998762"/>
            <a:ext cx="3882000" cy="411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Emerald Documentary Featuring the LakeKeepers Program.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Interview on the “</a:t>
            </a:r>
            <a:r>
              <a:rPr lang="en-US" sz="20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What on EARTH Are We Doing?</a:t>
            </a: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” podcast.</a:t>
            </a:r>
            <a:b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</a:t>
            </a:r>
            <a:r>
              <a:rPr lang="en-US" sz="12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(Available on Spotify &amp; Apple Podcasts!)</a:t>
            </a: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  <a:p>
            <a:pPr marL="228600" marR="0" lvl="0" indent="-101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Interview on the </a:t>
            </a:r>
            <a:r>
              <a:rPr lang="en-US" sz="20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“In Over My Head”</a:t>
            </a: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podcast.</a:t>
            </a:r>
            <a:b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</a:t>
            </a:r>
            <a:r>
              <a:rPr lang="en-US" sz="12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(Also available on Spotify &amp; Apple!)</a:t>
            </a: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8" name="Google Shape;208;p11"/>
          <p:cNvSpPr txBox="1"/>
          <p:nvPr/>
        </p:nvSpPr>
        <p:spPr>
          <a:xfrm>
            <a:off x="7179295" y="-7942"/>
            <a:ext cx="5012706" cy="1426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7500"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en-US" sz="4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ALMS in the Media</a:t>
            </a:r>
            <a:endParaRPr/>
          </a:p>
        </p:txBody>
      </p:sp>
      <p:pic>
        <p:nvPicPr>
          <p:cNvPr id="209" name="Google Shape;209;p11"/>
          <p:cNvPicPr preferRelativeResize="0"/>
          <p:nvPr/>
        </p:nvPicPr>
        <p:blipFill rotWithShape="1">
          <a:blip r:embed="rId3">
            <a:alphaModFix/>
          </a:blip>
          <a:srcRect b="69649"/>
          <a:stretch/>
        </p:blipFill>
        <p:spPr>
          <a:xfrm>
            <a:off x="82458" y="4172793"/>
            <a:ext cx="7537542" cy="11002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5295585"/>
            <a:ext cx="7620000" cy="110521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11" title="Guardians of Our Lakes: Inside Alberta's LakeKeepers Citizen Science Program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1919" y="30480"/>
            <a:ext cx="7537542" cy="3971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12"/>
          <p:cNvSpPr txBox="1">
            <a:spLocks noGrp="1"/>
          </p:cNvSpPr>
          <p:nvPr>
            <p:ph type="title"/>
          </p:nvPr>
        </p:nvSpPr>
        <p:spPr>
          <a:xfrm>
            <a:off x="5971697" y="1419226"/>
            <a:ext cx="5444382" cy="20928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lang="en-US" sz="3200"/>
              <a:t>Award Winner</a:t>
            </a:r>
            <a:br>
              <a:rPr lang="en-US" sz="3200"/>
            </a:br>
            <a:r>
              <a:rPr lang="en-US" sz="3200"/>
              <a:t>NALMS Members Choice 2023 Photo Contest</a:t>
            </a:r>
            <a:endParaRPr/>
          </a:p>
        </p:txBody>
      </p:sp>
      <p:pic>
        <p:nvPicPr>
          <p:cNvPr id="217" name="Google Shape;217;p12"/>
          <p:cNvPicPr preferRelativeResize="0"/>
          <p:nvPr/>
        </p:nvPicPr>
        <p:blipFill rotWithShape="1">
          <a:blip r:embed="rId3">
            <a:alphaModFix/>
          </a:blip>
          <a:srcRect r="2768"/>
          <a:stretch/>
        </p:blipFill>
        <p:spPr>
          <a:xfrm>
            <a:off x="-1" y="10"/>
            <a:ext cx="5151179" cy="685799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18" name="Google Shape;218;p12"/>
          <p:cNvCxnSpPr/>
          <p:nvPr/>
        </p:nvCxnSpPr>
        <p:spPr>
          <a:xfrm>
            <a:off x="5971697" y="871146"/>
            <a:ext cx="736939" cy="0"/>
          </a:xfrm>
          <a:prstGeom prst="straightConnector1">
            <a:avLst/>
          </a:prstGeom>
          <a:noFill/>
          <a:ln w="57150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19" name="Google Shape;219;p12"/>
          <p:cNvSpPr txBox="1">
            <a:spLocks noGrp="1"/>
          </p:cNvSpPr>
          <p:nvPr>
            <p:ph type="body" idx="1"/>
          </p:nvPr>
        </p:nvSpPr>
        <p:spPr>
          <a:xfrm>
            <a:off x="5971697" y="3522727"/>
            <a:ext cx="5444382" cy="20928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en-US" sz="2000" i="1"/>
              <a:t>Sue Styles and Neil Fleming of the Wabamun Watershed Management Council sampling Wabamun Lake as part of LakeKeepers</a:t>
            </a:r>
            <a:endParaRPr/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 sz="2000" i="1"/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rPr lang="en-US" sz="1600"/>
              <a:t>Winning photo featured on the cover of Volume 43 of the LakeLine Publication. 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" name="Google Shape;224;p13"/>
          <p:cNvPicPr preferRelativeResize="0"/>
          <p:nvPr/>
        </p:nvPicPr>
        <p:blipFill rotWithShape="1">
          <a:blip r:embed="rId3">
            <a:alphaModFix/>
          </a:blip>
          <a:srcRect l="2530" r="2530"/>
          <a:stretch/>
        </p:blipFill>
        <p:spPr>
          <a:xfrm>
            <a:off x="20" y="431"/>
            <a:ext cx="7562699" cy="6408311"/>
          </a:xfrm>
          <a:prstGeom prst="rect">
            <a:avLst/>
          </a:prstGeom>
          <a:noFill/>
          <a:ln>
            <a:noFill/>
          </a:ln>
        </p:spPr>
      </p:pic>
      <p:sp>
        <p:nvSpPr>
          <p:cNvPr id="225" name="Google Shape;225;p13"/>
          <p:cNvSpPr txBox="1">
            <a:spLocks noGrp="1"/>
          </p:cNvSpPr>
          <p:nvPr>
            <p:ph type="body" idx="1"/>
          </p:nvPr>
        </p:nvSpPr>
        <p:spPr>
          <a:xfrm>
            <a:off x="8188575" y="1618176"/>
            <a:ext cx="3552900" cy="431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3812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/>
              <a:t>Lacombe Lake Aquatic Plant Bioblitz.</a:t>
            </a:r>
            <a:endParaRPr/>
          </a:p>
          <a:p>
            <a:pPr marL="228600" lvl="0" indent="-11112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 sz="2000"/>
          </a:p>
          <a:p>
            <a:pPr marL="228600" lvl="0" indent="-23812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/>
              <a:t>Shoreline assessment for native and invasive aquatic plants. </a:t>
            </a:r>
            <a:endParaRPr/>
          </a:p>
          <a:p>
            <a:pPr marL="228600" lvl="0" indent="-11112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 sz="2000"/>
          </a:p>
          <a:p>
            <a:pPr marL="228600" lvl="0" indent="-23812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/>
              <a:t>98 plant specimens identified. </a:t>
            </a:r>
            <a:endParaRPr/>
          </a:p>
          <a:p>
            <a:pPr marL="228600" lvl="0" indent="-11112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 sz="2000"/>
          </a:p>
          <a:p>
            <a:pPr marL="228600" lvl="0" indent="-23812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/>
              <a:t>No invasive aquatic plants detected. </a:t>
            </a:r>
            <a:endParaRPr sz="1600"/>
          </a:p>
          <a:p>
            <a:pPr marL="45720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endParaRPr sz="1600"/>
          </a:p>
        </p:txBody>
      </p:sp>
      <p:sp>
        <p:nvSpPr>
          <p:cNvPr id="226" name="Google Shape;226;p13"/>
          <p:cNvSpPr txBox="1"/>
          <p:nvPr/>
        </p:nvSpPr>
        <p:spPr>
          <a:xfrm>
            <a:off x="8293953" y="384175"/>
            <a:ext cx="3091500" cy="104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lang="en-US" sz="3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Communications and Outreach</a:t>
            </a:r>
            <a:endParaRPr/>
          </a:p>
        </p:txBody>
      </p:sp>
      <p:pic>
        <p:nvPicPr>
          <p:cNvPr id="227" name="Google Shape;227;p13" descr="A person in a boat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 l="12049" r="5134"/>
          <a:stretch/>
        </p:blipFill>
        <p:spPr>
          <a:xfrm>
            <a:off x="-9886" y="10"/>
            <a:ext cx="7572605" cy="6400787"/>
          </a:xfrm>
          <a:prstGeom prst="rect">
            <a:avLst/>
          </a:prstGeom>
          <a:noFill/>
          <a:ln>
            <a:noFill/>
          </a:ln>
        </p:spPr>
      </p:pic>
      <p:sp>
        <p:nvSpPr>
          <p:cNvPr id="228" name="Google Shape;228;p13"/>
          <p:cNvSpPr txBox="1"/>
          <p:nvPr/>
        </p:nvSpPr>
        <p:spPr>
          <a:xfrm>
            <a:off x="71919" y="6496612"/>
            <a:ext cx="10778848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Volunteer Cliff Soper paddling ALMS staff across Lacombe Lake for the Lacombe Lake aquatic plant bioblitz event.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9" name="Google Shape;229;p13"/>
          <p:cNvSpPr/>
          <p:nvPr/>
        </p:nvSpPr>
        <p:spPr>
          <a:xfrm flipH="1">
            <a:off x="-3" y="6408741"/>
            <a:ext cx="12192000" cy="457200"/>
          </a:xfrm>
          <a:prstGeom prst="rect">
            <a:avLst/>
          </a:prstGeom>
          <a:gradFill>
            <a:gsLst>
              <a:gs pos="0">
                <a:srgbClr val="000000">
                  <a:alpha val="95686"/>
                </a:srgbClr>
              </a:gs>
              <a:gs pos="34000">
                <a:srgbClr val="000000">
                  <a:alpha val="95686"/>
                </a:srgbClr>
              </a:gs>
              <a:gs pos="100000">
                <a:schemeClr val="accent1"/>
              </a:gs>
            </a:gsLst>
            <a:lin ang="8400134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Cliff Soper from Lacombe Lake participating in a bioblitz for aquatic plants.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14"/>
          <p:cNvSpPr txBox="1">
            <a:spLocks noGrp="1"/>
          </p:cNvSpPr>
          <p:nvPr>
            <p:ph type="title"/>
          </p:nvPr>
        </p:nvSpPr>
        <p:spPr>
          <a:xfrm>
            <a:off x="138475" y="4925650"/>
            <a:ext cx="4319400" cy="148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en-US" sz="3600" b="1"/>
              <a:t>Strategic Objective Quality Programs</a:t>
            </a:r>
            <a:endParaRPr sz="4000"/>
          </a:p>
        </p:txBody>
      </p:sp>
      <p:pic>
        <p:nvPicPr>
          <p:cNvPr id="236" name="Google Shape;236;p14"/>
          <p:cNvPicPr preferRelativeResize="0"/>
          <p:nvPr/>
        </p:nvPicPr>
        <p:blipFill rotWithShape="1">
          <a:blip r:embed="rId3">
            <a:alphaModFix/>
          </a:blip>
          <a:srcRect t="23673" b="23672"/>
          <a:stretch/>
        </p:blipFill>
        <p:spPr>
          <a:xfrm>
            <a:off x="20" y="432"/>
            <a:ext cx="12191980" cy="4244759"/>
          </a:xfrm>
          <a:prstGeom prst="rect">
            <a:avLst/>
          </a:prstGeom>
          <a:noFill/>
          <a:ln>
            <a:noFill/>
          </a:ln>
        </p:spPr>
      </p:pic>
      <p:sp>
        <p:nvSpPr>
          <p:cNvPr id="237" name="Google Shape;237;p14"/>
          <p:cNvSpPr txBox="1">
            <a:spLocks noGrp="1"/>
          </p:cNvSpPr>
          <p:nvPr>
            <p:ph type="body" idx="1"/>
          </p:nvPr>
        </p:nvSpPr>
        <p:spPr>
          <a:xfrm>
            <a:off x="4457875" y="4583950"/>
            <a:ext cx="7734300" cy="216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3812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/>
              <a:t>ALMS is a leader in Citizen Science and Community Based Monitoring</a:t>
            </a:r>
            <a:endParaRPr sz="2000"/>
          </a:p>
          <a:p>
            <a:pPr marL="228600" lvl="0" indent="-23812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/>
              <a:t>ALMS programs are accessible to Indigenous Communities</a:t>
            </a:r>
            <a:endParaRPr sz="2000"/>
          </a:p>
          <a:p>
            <a:pPr marL="228600" lvl="0" indent="-23812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/>
              <a:t>ALMS supports research in the Aquatic Sciences</a:t>
            </a:r>
            <a:endParaRPr sz="2000"/>
          </a:p>
          <a:p>
            <a:pPr marL="228600" lvl="0" indent="-23812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/>
              <a:t>ALMS supports Lake Stewardship</a:t>
            </a:r>
            <a:endParaRPr sz="2000"/>
          </a:p>
          <a:p>
            <a:pPr marL="228600" lvl="0" indent="-23812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/>
              <a:t>Supporting lake management in Alberta</a:t>
            </a:r>
            <a:endParaRPr sz="200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15"/>
          <p:cNvSpPr/>
          <p:nvPr/>
        </p:nvSpPr>
        <p:spPr>
          <a:xfrm>
            <a:off x="0" y="2"/>
            <a:ext cx="12192000" cy="685799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43" name="Google Shape;243;p15"/>
          <p:cNvPicPr preferRelativeResize="0"/>
          <p:nvPr/>
        </p:nvPicPr>
        <p:blipFill rotWithShape="1">
          <a:blip r:embed="rId3">
            <a:alphaModFix/>
          </a:blip>
          <a:srcRect l="2530" r="2530"/>
          <a:stretch/>
        </p:blipFill>
        <p:spPr>
          <a:xfrm>
            <a:off x="7" y="6"/>
            <a:ext cx="8115277" cy="6408312"/>
          </a:xfrm>
          <a:prstGeom prst="rect">
            <a:avLst/>
          </a:prstGeom>
          <a:noFill/>
          <a:ln>
            <a:noFill/>
          </a:ln>
        </p:spPr>
      </p:pic>
      <p:sp>
        <p:nvSpPr>
          <p:cNvPr id="244" name="Google Shape;244;p15"/>
          <p:cNvSpPr txBox="1">
            <a:spLocks noGrp="1"/>
          </p:cNvSpPr>
          <p:nvPr>
            <p:ph type="body" idx="1"/>
          </p:nvPr>
        </p:nvSpPr>
        <p:spPr>
          <a:xfrm>
            <a:off x="8413247" y="1883901"/>
            <a:ext cx="3608558" cy="35402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15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lang="en-US" sz="2200"/>
              <a:t>105 Sampling Events</a:t>
            </a:r>
            <a:endParaRPr sz="2200"/>
          </a:p>
          <a:p>
            <a:pPr marL="685800" lvl="1" indent="-2413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lang="en-US" sz="2200"/>
              <a:t>Challenges with drought on reservoirs.</a:t>
            </a:r>
            <a:endParaRPr sz="2200"/>
          </a:p>
          <a:p>
            <a:pPr marL="685800" lvl="1" indent="-101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 sz="2200"/>
          </a:p>
          <a:p>
            <a:pPr marL="228600" lvl="0" indent="-215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lang="en-US" sz="2200"/>
              <a:t>27 Unique Lakes</a:t>
            </a:r>
            <a:endParaRPr sz="2200"/>
          </a:p>
          <a:p>
            <a:pPr marL="228600" lvl="0" indent="-76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sz="2200"/>
          </a:p>
          <a:p>
            <a:pPr marL="228600" lvl="0" indent="-215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lang="en-US" sz="2200"/>
              <a:t>348 Volunteer Hours</a:t>
            </a:r>
            <a:endParaRPr sz="220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sz="2200"/>
          </a:p>
          <a:p>
            <a:pPr marL="228600" lvl="0" indent="-76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sz="2000"/>
          </a:p>
          <a:p>
            <a:pPr marL="228600" lvl="0" indent="-76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sz="2400"/>
          </a:p>
        </p:txBody>
      </p:sp>
      <p:sp>
        <p:nvSpPr>
          <p:cNvPr id="245" name="Google Shape;245;p15"/>
          <p:cNvSpPr/>
          <p:nvPr/>
        </p:nvSpPr>
        <p:spPr>
          <a:xfrm flipH="1">
            <a:off x="-1" y="6408741"/>
            <a:ext cx="12191998" cy="457202"/>
          </a:xfrm>
          <a:prstGeom prst="rect">
            <a:avLst/>
          </a:prstGeom>
          <a:gradFill>
            <a:gsLst>
              <a:gs pos="0">
                <a:srgbClr val="000000">
                  <a:alpha val="95686"/>
                </a:srgbClr>
              </a:gs>
              <a:gs pos="34000">
                <a:srgbClr val="000000">
                  <a:alpha val="95686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6" name="Google Shape;246;p15"/>
          <p:cNvSpPr/>
          <p:nvPr/>
        </p:nvSpPr>
        <p:spPr>
          <a:xfrm flipH="1">
            <a:off x="-4" y="6408742"/>
            <a:ext cx="8115300" cy="449258"/>
          </a:xfrm>
          <a:prstGeom prst="rect">
            <a:avLst/>
          </a:prstGeom>
          <a:gradFill>
            <a:gsLst>
              <a:gs pos="0">
                <a:srgbClr val="2F5496">
                  <a:alpha val="58823"/>
                </a:srgbClr>
              </a:gs>
              <a:gs pos="28000">
                <a:srgbClr val="2F5496">
                  <a:alpha val="58823"/>
                </a:srgbClr>
              </a:gs>
              <a:gs pos="100000">
                <a:srgbClr val="000000">
                  <a:alpha val="69803"/>
                </a:srgbClr>
              </a:gs>
            </a:gsLst>
            <a:lin ang="11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47" name="Google Shape;247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826760" y="171912"/>
            <a:ext cx="2924458" cy="1177338"/>
          </a:xfrm>
          <a:prstGeom prst="rect">
            <a:avLst/>
          </a:prstGeom>
          <a:noFill/>
          <a:ln>
            <a:noFill/>
          </a:ln>
        </p:spPr>
      </p:pic>
      <p:sp>
        <p:nvSpPr>
          <p:cNvPr id="248" name="Google Shape;248;p15"/>
          <p:cNvSpPr txBox="1"/>
          <p:nvPr/>
        </p:nvSpPr>
        <p:spPr>
          <a:xfrm>
            <a:off x="-6" y="6448712"/>
            <a:ext cx="53466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ALMS technician Maddie Koning sampling Laurier Lake.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9" name="Google Shape;249;p15"/>
          <p:cNvSpPr/>
          <p:nvPr/>
        </p:nvSpPr>
        <p:spPr>
          <a:xfrm rot="-167822">
            <a:off x="6448281" y="1558810"/>
            <a:ext cx="5130183" cy="330029"/>
          </a:xfrm>
          <a:prstGeom prst="arc">
            <a:avLst>
              <a:gd name="adj1" fmla="val 16200000"/>
              <a:gd name="adj2" fmla="val 0"/>
            </a:avLst>
          </a:prstGeom>
          <a:noFill/>
          <a:ln w="2857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0" name="Google Shape;250;p15"/>
          <p:cNvSpPr txBox="1"/>
          <p:nvPr/>
        </p:nvSpPr>
        <p:spPr>
          <a:xfrm>
            <a:off x="8115316" y="5744177"/>
            <a:ext cx="4076684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COMMUNITY BASED MONITORING OF ALBERTA’S LAKES FOR NEARLY 30 YEARS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16"/>
          <p:cNvSpPr/>
          <p:nvPr/>
        </p:nvSpPr>
        <p:spPr>
          <a:xfrm>
            <a:off x="0" y="2"/>
            <a:ext cx="12192000" cy="685799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7" name="Google Shape;257;p16"/>
          <p:cNvSpPr txBox="1">
            <a:spLocks noGrp="1"/>
          </p:cNvSpPr>
          <p:nvPr>
            <p:ph type="body" idx="1"/>
          </p:nvPr>
        </p:nvSpPr>
        <p:spPr>
          <a:xfrm>
            <a:off x="8398802" y="2186313"/>
            <a:ext cx="3509700" cy="354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733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lang="en-US" sz="2200"/>
              <a:t>Decreasing (red), increasing (green), and </a:t>
            </a:r>
            <a:br>
              <a:rPr lang="en-US" sz="2200"/>
            </a:br>
            <a:r>
              <a:rPr lang="en-US" sz="2200"/>
              <a:t>no trends (blue) detected at lakes with more than 10 years of data. </a:t>
            </a:r>
            <a:endParaRPr sz="2200"/>
          </a:p>
          <a:p>
            <a:pPr marL="228600" lvl="0" indent="-87629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sz="2200" i="1"/>
          </a:p>
          <a:p>
            <a:pPr marL="228600" lvl="0" indent="-22733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lang="en-US" sz="2200"/>
              <a:t>See Annual Trend Summary at www.alms.ca/reports</a:t>
            </a:r>
            <a:endParaRPr sz="2200"/>
          </a:p>
        </p:txBody>
      </p:sp>
      <p:sp>
        <p:nvSpPr>
          <p:cNvPr id="258" name="Google Shape;258;p16"/>
          <p:cNvSpPr/>
          <p:nvPr/>
        </p:nvSpPr>
        <p:spPr>
          <a:xfrm flipH="1">
            <a:off x="-1" y="6408741"/>
            <a:ext cx="12191998" cy="457202"/>
          </a:xfrm>
          <a:prstGeom prst="rect">
            <a:avLst/>
          </a:prstGeom>
          <a:gradFill>
            <a:gsLst>
              <a:gs pos="0">
                <a:srgbClr val="000000">
                  <a:alpha val="95686"/>
                </a:srgbClr>
              </a:gs>
              <a:gs pos="34000">
                <a:srgbClr val="000000">
                  <a:alpha val="95686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9" name="Google Shape;259;p16"/>
          <p:cNvSpPr/>
          <p:nvPr/>
        </p:nvSpPr>
        <p:spPr>
          <a:xfrm flipH="1">
            <a:off x="-4" y="6408742"/>
            <a:ext cx="8115300" cy="449258"/>
          </a:xfrm>
          <a:prstGeom prst="rect">
            <a:avLst/>
          </a:prstGeom>
          <a:gradFill>
            <a:gsLst>
              <a:gs pos="0">
                <a:srgbClr val="2F5496">
                  <a:alpha val="58823"/>
                </a:srgbClr>
              </a:gs>
              <a:gs pos="28000">
                <a:srgbClr val="2F5496">
                  <a:alpha val="58823"/>
                </a:srgbClr>
              </a:gs>
              <a:gs pos="100000">
                <a:srgbClr val="000000">
                  <a:alpha val="69803"/>
                </a:srgbClr>
              </a:gs>
            </a:gsLst>
            <a:lin ang="11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60" name="Google Shape;260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85492" y="0"/>
            <a:ext cx="3736313" cy="15041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52148" y="563008"/>
            <a:ext cx="7538913" cy="5801798"/>
          </a:xfrm>
          <a:prstGeom prst="rect">
            <a:avLst/>
          </a:prstGeom>
          <a:noFill/>
          <a:ln>
            <a:noFill/>
          </a:ln>
        </p:spPr>
      </p:pic>
      <p:sp>
        <p:nvSpPr>
          <p:cNvPr id="262" name="Google Shape;262;p16"/>
          <p:cNvSpPr/>
          <p:nvPr/>
        </p:nvSpPr>
        <p:spPr>
          <a:xfrm rot="10800000" flipH="1">
            <a:off x="205296" y="399139"/>
            <a:ext cx="1583960" cy="1101602"/>
          </a:xfrm>
          <a:prstGeom prst="triangle">
            <a:avLst>
              <a:gd name="adj" fmla="val 0"/>
            </a:avLst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3" name="Google Shape;263;p16"/>
          <p:cNvSpPr txBox="1"/>
          <p:nvPr/>
        </p:nvSpPr>
        <p:spPr>
          <a:xfrm>
            <a:off x="-6" y="6448712"/>
            <a:ext cx="66897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Total phosphorus and chlorophyll-</a:t>
            </a:r>
            <a:r>
              <a:rPr lang="en-US" sz="1800" i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</a:t>
            </a: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trends detected at Alberta Lakes.</a:t>
            </a:r>
            <a:endParaRPr sz="1800" i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4" name="Google Shape;264;p16"/>
          <p:cNvSpPr/>
          <p:nvPr/>
        </p:nvSpPr>
        <p:spPr>
          <a:xfrm rot="-167822">
            <a:off x="6401628" y="1727018"/>
            <a:ext cx="5130183" cy="330029"/>
          </a:xfrm>
          <a:prstGeom prst="arc">
            <a:avLst>
              <a:gd name="adj1" fmla="val 16200000"/>
              <a:gd name="adj2" fmla="val 0"/>
            </a:avLst>
          </a:prstGeom>
          <a:noFill/>
          <a:ln w="2857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17"/>
          <p:cNvSpPr/>
          <p:nvPr/>
        </p:nvSpPr>
        <p:spPr>
          <a:xfrm>
            <a:off x="0" y="2"/>
            <a:ext cx="12192000" cy="685799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1" name="Google Shape;271;p17"/>
          <p:cNvSpPr/>
          <p:nvPr/>
        </p:nvSpPr>
        <p:spPr>
          <a:xfrm flipH="1">
            <a:off x="-1" y="6408741"/>
            <a:ext cx="12191998" cy="457202"/>
          </a:xfrm>
          <a:prstGeom prst="rect">
            <a:avLst/>
          </a:prstGeom>
          <a:gradFill>
            <a:gsLst>
              <a:gs pos="0">
                <a:srgbClr val="000000">
                  <a:alpha val="95686"/>
                </a:srgbClr>
              </a:gs>
              <a:gs pos="34000">
                <a:srgbClr val="000000">
                  <a:alpha val="95686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2" name="Google Shape;272;p17"/>
          <p:cNvSpPr/>
          <p:nvPr/>
        </p:nvSpPr>
        <p:spPr>
          <a:xfrm flipH="1">
            <a:off x="-4" y="6408742"/>
            <a:ext cx="8115300" cy="449258"/>
          </a:xfrm>
          <a:prstGeom prst="rect">
            <a:avLst/>
          </a:prstGeom>
          <a:gradFill>
            <a:gsLst>
              <a:gs pos="0">
                <a:srgbClr val="2F5496">
                  <a:alpha val="58823"/>
                </a:srgbClr>
              </a:gs>
              <a:gs pos="28000">
                <a:srgbClr val="2F5496">
                  <a:alpha val="58823"/>
                </a:srgbClr>
              </a:gs>
              <a:gs pos="100000">
                <a:srgbClr val="000000">
                  <a:alpha val="69803"/>
                </a:srgbClr>
              </a:gs>
            </a:gsLst>
            <a:lin ang="11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3" name="Google Shape;273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162730" y="39439"/>
            <a:ext cx="3981837" cy="1107775"/>
          </a:xfrm>
          <a:prstGeom prst="rect">
            <a:avLst/>
          </a:prstGeom>
          <a:noFill/>
          <a:ln>
            <a:noFill/>
          </a:ln>
        </p:spPr>
      </p:pic>
      <p:sp>
        <p:nvSpPr>
          <p:cNvPr id="274" name="Google Shape;274;p17"/>
          <p:cNvSpPr txBox="1">
            <a:spLocks noGrp="1"/>
          </p:cNvSpPr>
          <p:nvPr>
            <p:ph type="body" idx="1"/>
          </p:nvPr>
        </p:nvSpPr>
        <p:spPr>
          <a:xfrm>
            <a:off x="8413250" y="1883900"/>
            <a:ext cx="3778800" cy="428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15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lang="en-US" sz="2200"/>
              <a:t>Traditional citizen science program.</a:t>
            </a:r>
            <a:endParaRPr sz="2200"/>
          </a:p>
          <a:p>
            <a:pPr marL="228600" lvl="0" indent="-76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sz="2200"/>
          </a:p>
          <a:p>
            <a:pPr marL="228600" lvl="0" indent="-215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lang="en-US" sz="2200"/>
              <a:t>Volunteers trained and equipped to collect data.</a:t>
            </a:r>
            <a:endParaRPr sz="2200"/>
          </a:p>
          <a:p>
            <a:pPr marL="228600" lvl="0" indent="-76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sz="2200"/>
          </a:p>
          <a:p>
            <a:pPr marL="228600" lvl="0" indent="-215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lang="en-US" sz="2200"/>
              <a:t>Designed to support remote and under-sampled waterbodies.</a:t>
            </a:r>
            <a:endParaRPr sz="2200"/>
          </a:p>
          <a:p>
            <a:pPr marL="228600" lvl="0" indent="-76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sz="2200"/>
          </a:p>
          <a:p>
            <a:pPr marL="228600" lvl="0" indent="-76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sz="2200"/>
          </a:p>
          <a:p>
            <a:pPr marL="228600" lvl="0" indent="-76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sz="2400"/>
          </a:p>
        </p:txBody>
      </p:sp>
      <p:sp>
        <p:nvSpPr>
          <p:cNvPr id="275" name="Google Shape;275;p17"/>
          <p:cNvSpPr txBox="1"/>
          <p:nvPr/>
        </p:nvSpPr>
        <p:spPr>
          <a:xfrm>
            <a:off x="0" y="6448725"/>
            <a:ext cx="58833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Animated GIF of sampling sites and frequency since 2018.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6" name="Google Shape;276;p17" descr="A map of the alberta province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42288" y="148368"/>
            <a:ext cx="4973150" cy="62164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Google Shape;277;p17" descr="Alberta Conservation Association - ACA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797396" y="4911532"/>
            <a:ext cx="2615864" cy="1453258"/>
          </a:xfrm>
          <a:prstGeom prst="rect">
            <a:avLst/>
          </a:prstGeom>
          <a:noFill/>
          <a:ln>
            <a:noFill/>
          </a:ln>
        </p:spPr>
      </p:pic>
      <p:sp>
        <p:nvSpPr>
          <p:cNvPr id="278" name="Google Shape;278;p17"/>
          <p:cNvSpPr/>
          <p:nvPr/>
        </p:nvSpPr>
        <p:spPr>
          <a:xfrm rot="-167822">
            <a:off x="6420288" y="1382586"/>
            <a:ext cx="5130183" cy="330029"/>
          </a:xfrm>
          <a:prstGeom prst="arc">
            <a:avLst>
              <a:gd name="adj1" fmla="val 16200000"/>
              <a:gd name="adj2" fmla="val 0"/>
            </a:avLst>
          </a:prstGeom>
          <a:noFill/>
          <a:ln w="2857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9" name="Google Shape;279;p17"/>
          <p:cNvSpPr txBox="1"/>
          <p:nvPr/>
        </p:nvSpPr>
        <p:spPr>
          <a:xfrm>
            <a:off x="8115304" y="5538802"/>
            <a:ext cx="40767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TRADITIONAL CITIZEN SCIENCE APPROACH TO TRACKING WATER QUALITY</a:t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18"/>
          <p:cNvSpPr/>
          <p:nvPr/>
        </p:nvSpPr>
        <p:spPr>
          <a:xfrm>
            <a:off x="0" y="2"/>
            <a:ext cx="12192000" cy="685799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85" name="Google Shape;285;p18"/>
          <p:cNvPicPr preferRelativeResize="0"/>
          <p:nvPr/>
        </p:nvPicPr>
        <p:blipFill rotWithShape="1">
          <a:blip r:embed="rId3">
            <a:alphaModFix/>
          </a:blip>
          <a:srcRect l="2516" r="2515"/>
          <a:stretch/>
        </p:blipFill>
        <p:spPr>
          <a:xfrm>
            <a:off x="20" y="431"/>
            <a:ext cx="8115280" cy="6408311"/>
          </a:xfrm>
          <a:prstGeom prst="rect">
            <a:avLst/>
          </a:prstGeom>
          <a:noFill/>
          <a:ln>
            <a:noFill/>
          </a:ln>
        </p:spPr>
      </p:pic>
      <p:sp>
        <p:nvSpPr>
          <p:cNvPr id="286" name="Google Shape;286;p18"/>
          <p:cNvSpPr/>
          <p:nvPr/>
        </p:nvSpPr>
        <p:spPr>
          <a:xfrm flipH="1">
            <a:off x="-1" y="6408741"/>
            <a:ext cx="12191998" cy="457202"/>
          </a:xfrm>
          <a:prstGeom prst="rect">
            <a:avLst/>
          </a:prstGeom>
          <a:gradFill>
            <a:gsLst>
              <a:gs pos="0">
                <a:srgbClr val="000000">
                  <a:alpha val="95686"/>
                </a:srgbClr>
              </a:gs>
              <a:gs pos="34000">
                <a:srgbClr val="000000">
                  <a:alpha val="95686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7" name="Google Shape;287;p18"/>
          <p:cNvSpPr/>
          <p:nvPr/>
        </p:nvSpPr>
        <p:spPr>
          <a:xfrm flipH="1">
            <a:off x="-4" y="6408742"/>
            <a:ext cx="8115300" cy="449258"/>
          </a:xfrm>
          <a:prstGeom prst="rect">
            <a:avLst/>
          </a:prstGeom>
          <a:gradFill>
            <a:gsLst>
              <a:gs pos="0">
                <a:srgbClr val="2F5496">
                  <a:alpha val="58823"/>
                </a:srgbClr>
              </a:gs>
              <a:gs pos="28000">
                <a:srgbClr val="2F5496">
                  <a:alpha val="58823"/>
                </a:srgbClr>
              </a:gs>
              <a:gs pos="100000">
                <a:srgbClr val="000000">
                  <a:alpha val="69803"/>
                </a:srgbClr>
              </a:gs>
            </a:gsLst>
            <a:lin ang="11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88" name="Google Shape;288;p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62730" y="39439"/>
            <a:ext cx="3981837" cy="1107775"/>
          </a:xfrm>
          <a:prstGeom prst="rect">
            <a:avLst/>
          </a:prstGeom>
          <a:noFill/>
          <a:ln>
            <a:noFill/>
          </a:ln>
        </p:spPr>
      </p:pic>
      <p:sp>
        <p:nvSpPr>
          <p:cNvPr id="289" name="Google Shape;289;p18"/>
          <p:cNvSpPr txBox="1">
            <a:spLocks noGrp="1"/>
          </p:cNvSpPr>
          <p:nvPr>
            <p:ph type="body" idx="1"/>
          </p:nvPr>
        </p:nvSpPr>
        <p:spPr>
          <a:xfrm>
            <a:off x="8349375" y="1547600"/>
            <a:ext cx="3704700" cy="475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62500" lnSpcReduction="2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81927"/>
              <a:buNone/>
            </a:pPr>
            <a:r>
              <a:rPr lang="en-US" sz="4150" i="1"/>
              <a:t>Summer LakeKeepers</a:t>
            </a:r>
            <a:endParaRPr sz="4150" i="1"/>
          </a:p>
          <a:p>
            <a:pPr marL="228600" lvl="0" indent="-11747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sz="2500"/>
          </a:p>
          <a:p>
            <a:pPr marL="228600" lvl="0" indent="-24583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sz="3234"/>
              <a:t>Focus on remote and under-sampled waterbodies.</a:t>
            </a:r>
            <a:endParaRPr sz="3534"/>
          </a:p>
          <a:p>
            <a:pPr marL="228600" lvl="0" indent="-11747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77299"/>
              <a:buNone/>
            </a:pPr>
            <a:endParaRPr sz="3234"/>
          </a:p>
          <a:p>
            <a:pPr marL="228600" lvl="0" indent="-24583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sz="3234"/>
              <a:t>17 lakes samples</a:t>
            </a:r>
            <a:endParaRPr sz="3534"/>
          </a:p>
          <a:p>
            <a:pPr marL="228600" lvl="0" indent="-11747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77299"/>
              <a:buNone/>
            </a:pPr>
            <a:endParaRPr sz="3234"/>
          </a:p>
          <a:p>
            <a:pPr marL="228600" lvl="0" indent="-24583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sz="3234"/>
              <a:t>47 Monitoring Trips</a:t>
            </a:r>
            <a:endParaRPr sz="3534"/>
          </a:p>
          <a:p>
            <a:pPr marL="228600" lvl="0" indent="-11747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77299"/>
              <a:buNone/>
            </a:pPr>
            <a:endParaRPr sz="3234"/>
          </a:p>
          <a:p>
            <a:pPr marL="228600" lvl="0" indent="-24583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sz="3234"/>
              <a:t>Key partnerships with Mighty Peace Watershed Alliance, Mackenzie County, Kehewin Cree Nation, Mountain Métis, Alberta Conservation Association, and others.</a:t>
            </a:r>
            <a:endParaRPr sz="2400"/>
          </a:p>
        </p:txBody>
      </p:sp>
      <p:sp>
        <p:nvSpPr>
          <p:cNvPr id="290" name="Google Shape;290;p18"/>
          <p:cNvSpPr txBox="1"/>
          <p:nvPr/>
        </p:nvSpPr>
        <p:spPr>
          <a:xfrm>
            <a:off x="19" y="6452687"/>
            <a:ext cx="56337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LakeKeepers Volunteer Geoff Holroyd sampling Islet Lake.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1" name="Google Shape;291;p18"/>
          <p:cNvSpPr/>
          <p:nvPr/>
        </p:nvSpPr>
        <p:spPr>
          <a:xfrm rot="-167822">
            <a:off x="6420288" y="1382586"/>
            <a:ext cx="5130183" cy="330029"/>
          </a:xfrm>
          <a:prstGeom prst="arc">
            <a:avLst>
              <a:gd name="adj1" fmla="val 16200000"/>
              <a:gd name="adj2" fmla="val 0"/>
            </a:avLst>
          </a:prstGeom>
          <a:noFill/>
          <a:ln w="2857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92" name="Google Shape;292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46200" y="4845250"/>
            <a:ext cx="1973475" cy="1501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"/>
          <p:cNvSpPr/>
          <p:nvPr/>
        </p:nvSpPr>
        <p:spPr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8" name="Google Shape;98;p2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t="12545" b="1254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Google Shape;99;p2"/>
          <p:cNvSpPr txBox="1"/>
          <p:nvPr/>
        </p:nvSpPr>
        <p:spPr>
          <a:xfrm>
            <a:off x="3249355" y="1947134"/>
            <a:ext cx="5693290" cy="1446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Land Acknowledgement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19"/>
          <p:cNvSpPr/>
          <p:nvPr/>
        </p:nvSpPr>
        <p:spPr>
          <a:xfrm>
            <a:off x="0" y="2"/>
            <a:ext cx="12192000" cy="685799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9" name="Google Shape;299;p19"/>
          <p:cNvSpPr/>
          <p:nvPr/>
        </p:nvSpPr>
        <p:spPr>
          <a:xfrm flipH="1">
            <a:off x="-1" y="6408741"/>
            <a:ext cx="12191998" cy="457202"/>
          </a:xfrm>
          <a:prstGeom prst="rect">
            <a:avLst/>
          </a:prstGeom>
          <a:gradFill>
            <a:gsLst>
              <a:gs pos="0">
                <a:srgbClr val="000000">
                  <a:alpha val="95686"/>
                </a:srgbClr>
              </a:gs>
              <a:gs pos="34000">
                <a:srgbClr val="000000">
                  <a:alpha val="95686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0" name="Google Shape;300;p19"/>
          <p:cNvSpPr/>
          <p:nvPr/>
        </p:nvSpPr>
        <p:spPr>
          <a:xfrm flipH="1">
            <a:off x="-4" y="6408742"/>
            <a:ext cx="8115300" cy="449258"/>
          </a:xfrm>
          <a:prstGeom prst="rect">
            <a:avLst/>
          </a:prstGeom>
          <a:gradFill>
            <a:gsLst>
              <a:gs pos="0">
                <a:srgbClr val="2F5496">
                  <a:alpha val="58823"/>
                </a:srgbClr>
              </a:gs>
              <a:gs pos="28000">
                <a:srgbClr val="2F5496">
                  <a:alpha val="58823"/>
                </a:srgbClr>
              </a:gs>
              <a:gs pos="100000">
                <a:srgbClr val="000000">
                  <a:alpha val="69803"/>
                </a:srgbClr>
              </a:gs>
            </a:gsLst>
            <a:lin ang="11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01" name="Google Shape;301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162730" y="39439"/>
            <a:ext cx="3981837" cy="1107775"/>
          </a:xfrm>
          <a:prstGeom prst="rect">
            <a:avLst/>
          </a:prstGeom>
          <a:noFill/>
          <a:ln>
            <a:noFill/>
          </a:ln>
        </p:spPr>
      </p:pic>
      <p:sp>
        <p:nvSpPr>
          <p:cNvPr id="302" name="Google Shape;302;p19"/>
          <p:cNvSpPr txBox="1">
            <a:spLocks noGrp="1"/>
          </p:cNvSpPr>
          <p:nvPr>
            <p:ph type="body" idx="1"/>
          </p:nvPr>
        </p:nvSpPr>
        <p:spPr>
          <a:xfrm>
            <a:off x="8301300" y="1592875"/>
            <a:ext cx="3704700" cy="473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None/>
            </a:pPr>
            <a:r>
              <a:rPr lang="en-US" sz="2600" i="1"/>
              <a:t>Lakes of the Carvel Pitted Delta Project</a:t>
            </a:r>
            <a:endParaRPr sz="2600" i="1"/>
          </a:p>
          <a:p>
            <a:pPr marL="228600" lvl="0" indent="-9906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sz="2814"/>
          </a:p>
          <a:p>
            <a:pPr marL="228600" lvl="0" indent="-227084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16"/>
              <a:buChar char="•"/>
            </a:pPr>
            <a:r>
              <a:rPr lang="en-US" sz="2016"/>
              <a:t>In 2023, an additional 27 unique lakes sampled by a small group of volunteers of the Matayan Lake Management Association.</a:t>
            </a:r>
            <a:endParaRPr sz="2016"/>
          </a:p>
          <a:p>
            <a:pPr marL="228600" lvl="0" indent="-9906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sz="2016"/>
          </a:p>
          <a:p>
            <a:pPr marL="228600" lvl="0" indent="-227084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16"/>
              <a:buChar char="•"/>
            </a:pPr>
            <a:r>
              <a:rPr lang="en-US" sz="2016"/>
              <a:t>Nearly 100 unique lakes sampled to date.</a:t>
            </a:r>
            <a:endParaRPr sz="2016"/>
          </a:p>
          <a:p>
            <a:pPr marL="228600" lvl="0" indent="-9906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sz="2016"/>
          </a:p>
          <a:p>
            <a:pPr marL="228600" lvl="0" indent="-227084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16"/>
              <a:buChar char="•"/>
            </a:pPr>
            <a:r>
              <a:rPr lang="en-US" sz="2016"/>
              <a:t>Revealing an incredible collection of high quality lake resources. </a:t>
            </a:r>
            <a:endParaRPr sz="2016"/>
          </a:p>
        </p:txBody>
      </p:sp>
      <p:pic>
        <p:nvPicPr>
          <p:cNvPr id="303" name="Google Shape;303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0"/>
            <a:ext cx="8115299" cy="6408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4" name="Google Shape;304;p1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690762" y="5692913"/>
            <a:ext cx="2226843" cy="524246"/>
          </a:xfrm>
          <a:prstGeom prst="rect">
            <a:avLst/>
          </a:prstGeom>
          <a:noFill/>
          <a:ln>
            <a:noFill/>
          </a:ln>
        </p:spPr>
      </p:pic>
      <p:pic>
        <p:nvPicPr>
          <p:cNvPr id="305" name="Google Shape;305;p1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645761" y="4324855"/>
            <a:ext cx="1271844" cy="1250646"/>
          </a:xfrm>
          <a:prstGeom prst="rect">
            <a:avLst/>
          </a:prstGeom>
          <a:noFill/>
          <a:ln>
            <a:noFill/>
          </a:ln>
        </p:spPr>
      </p:pic>
      <p:pic>
        <p:nvPicPr>
          <p:cNvPr id="306" name="Google Shape;306;p1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286348" y="3149862"/>
            <a:ext cx="1631257" cy="1099455"/>
          </a:xfrm>
          <a:prstGeom prst="rect">
            <a:avLst/>
          </a:prstGeom>
          <a:noFill/>
          <a:ln>
            <a:noFill/>
          </a:ln>
        </p:spPr>
      </p:pic>
      <p:sp>
        <p:nvSpPr>
          <p:cNvPr id="307" name="Google Shape;307;p19"/>
          <p:cNvSpPr txBox="1"/>
          <p:nvPr/>
        </p:nvSpPr>
        <p:spPr>
          <a:xfrm>
            <a:off x="-6" y="6452687"/>
            <a:ext cx="52488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Dave Mussel sampling lakes in the Carvel Pitted Delta.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8" name="Google Shape;308;p19"/>
          <p:cNvSpPr/>
          <p:nvPr/>
        </p:nvSpPr>
        <p:spPr>
          <a:xfrm rot="-167822">
            <a:off x="6420288" y="1382586"/>
            <a:ext cx="5130183" cy="330029"/>
          </a:xfrm>
          <a:prstGeom prst="arc">
            <a:avLst>
              <a:gd name="adj1" fmla="val 16200000"/>
              <a:gd name="adj2" fmla="val 0"/>
            </a:avLst>
          </a:prstGeom>
          <a:noFill/>
          <a:ln w="2857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20"/>
          <p:cNvSpPr/>
          <p:nvPr/>
        </p:nvSpPr>
        <p:spPr>
          <a:xfrm>
            <a:off x="0" y="2"/>
            <a:ext cx="12192000" cy="685799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4" name="Google Shape;314;p20"/>
          <p:cNvSpPr/>
          <p:nvPr/>
        </p:nvSpPr>
        <p:spPr>
          <a:xfrm flipH="1">
            <a:off x="-1" y="6408741"/>
            <a:ext cx="12191998" cy="457202"/>
          </a:xfrm>
          <a:prstGeom prst="rect">
            <a:avLst/>
          </a:prstGeom>
          <a:gradFill>
            <a:gsLst>
              <a:gs pos="0">
                <a:srgbClr val="000000">
                  <a:alpha val="95686"/>
                </a:srgbClr>
              </a:gs>
              <a:gs pos="34000">
                <a:srgbClr val="000000">
                  <a:alpha val="95686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5" name="Google Shape;315;p20"/>
          <p:cNvSpPr/>
          <p:nvPr/>
        </p:nvSpPr>
        <p:spPr>
          <a:xfrm flipH="1">
            <a:off x="-4" y="6408742"/>
            <a:ext cx="8115300" cy="449258"/>
          </a:xfrm>
          <a:prstGeom prst="rect">
            <a:avLst/>
          </a:prstGeom>
          <a:gradFill>
            <a:gsLst>
              <a:gs pos="0">
                <a:srgbClr val="2F5496">
                  <a:alpha val="58823"/>
                </a:srgbClr>
              </a:gs>
              <a:gs pos="28000">
                <a:srgbClr val="2F5496">
                  <a:alpha val="58823"/>
                </a:srgbClr>
              </a:gs>
              <a:gs pos="100000">
                <a:srgbClr val="000000">
                  <a:alpha val="69803"/>
                </a:srgbClr>
              </a:gs>
            </a:gsLst>
            <a:lin ang="11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16" name="Google Shape;316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162730" y="39439"/>
            <a:ext cx="3981837" cy="1107775"/>
          </a:xfrm>
          <a:prstGeom prst="rect">
            <a:avLst/>
          </a:prstGeom>
          <a:noFill/>
          <a:ln>
            <a:noFill/>
          </a:ln>
        </p:spPr>
      </p:pic>
      <p:sp>
        <p:nvSpPr>
          <p:cNvPr id="317" name="Google Shape;317;p20"/>
          <p:cNvSpPr txBox="1"/>
          <p:nvPr/>
        </p:nvSpPr>
        <p:spPr>
          <a:xfrm>
            <a:off x="8349369" y="1555546"/>
            <a:ext cx="3608558" cy="35402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Data available at </a:t>
            </a:r>
            <a:r>
              <a:rPr lang="en-US" sz="20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www.alms.ca/reports</a:t>
            </a: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/>
          </a:p>
          <a:p>
            <a:pPr marL="228600" marR="0" lvl="0" indent="-101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Drone and underwater footage available on </a:t>
            </a:r>
            <a:r>
              <a:rPr lang="en-US" sz="20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Youtube</a:t>
            </a: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/>
          </a:p>
          <a:p>
            <a:pPr marL="228600" marR="0" lvl="0" indent="-101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Wide range of water quality conditions unique geological region.</a:t>
            </a:r>
            <a:endParaRPr/>
          </a:p>
          <a:p>
            <a:pPr marL="228600" marR="0" lvl="0" indent="-127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127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127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127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127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127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127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8" name="Google Shape;318;p20"/>
          <p:cNvSpPr txBox="1"/>
          <p:nvPr/>
        </p:nvSpPr>
        <p:spPr>
          <a:xfrm>
            <a:off x="0" y="6448705"/>
            <a:ext cx="797545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Changes in water levels observed at 8 named lakes in the Carvel Pitted Delta region.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19" name="Google Shape;319;p2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-7950"/>
            <a:ext cx="8115301" cy="6416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0" name="Google Shape;320;p2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517726" y="4772725"/>
            <a:ext cx="1271844" cy="1250646"/>
          </a:xfrm>
          <a:prstGeom prst="rect">
            <a:avLst/>
          </a:prstGeom>
          <a:noFill/>
          <a:ln>
            <a:noFill/>
          </a:ln>
        </p:spPr>
      </p:pic>
      <p:sp>
        <p:nvSpPr>
          <p:cNvPr id="321" name="Google Shape;321;p20"/>
          <p:cNvSpPr/>
          <p:nvPr/>
        </p:nvSpPr>
        <p:spPr>
          <a:xfrm rot="-167822">
            <a:off x="6420288" y="1382586"/>
            <a:ext cx="5130183" cy="330029"/>
          </a:xfrm>
          <a:prstGeom prst="arc">
            <a:avLst>
              <a:gd name="adj1" fmla="val 16200000"/>
              <a:gd name="adj2" fmla="val 0"/>
            </a:avLst>
          </a:prstGeom>
          <a:noFill/>
          <a:ln w="2857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7" name="Google Shape;327;p21"/>
          <p:cNvSpPr txBox="1">
            <a:spLocks noGrp="1"/>
          </p:cNvSpPr>
          <p:nvPr>
            <p:ph type="title"/>
          </p:nvPr>
        </p:nvSpPr>
        <p:spPr>
          <a:xfrm>
            <a:off x="612648" y="1078992"/>
            <a:ext cx="6268770" cy="1536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Calibri"/>
              <a:buNone/>
            </a:pPr>
            <a:r>
              <a:rPr lang="en-US" sz="5200"/>
              <a:t>2023 Volunteer of the Year Award</a:t>
            </a:r>
            <a:endParaRPr sz="5200"/>
          </a:p>
        </p:txBody>
      </p:sp>
      <p:sp>
        <p:nvSpPr>
          <p:cNvPr id="328" name="Google Shape;328;p21"/>
          <p:cNvSpPr/>
          <p:nvPr/>
        </p:nvSpPr>
        <p:spPr>
          <a:xfrm rot="5400000">
            <a:off x="853202" y="363389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9" name="Google Shape;329;p21"/>
          <p:cNvSpPr/>
          <p:nvPr/>
        </p:nvSpPr>
        <p:spPr>
          <a:xfrm>
            <a:off x="618506" y="2935541"/>
            <a:ext cx="6217920" cy="18288"/>
          </a:xfrm>
          <a:prstGeom prst="rect">
            <a:avLst/>
          </a:prstGeom>
          <a:solidFill>
            <a:srgbClr val="D5D5D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0" name="Google Shape;330;p21"/>
          <p:cNvSpPr txBox="1">
            <a:spLocks noGrp="1"/>
          </p:cNvSpPr>
          <p:nvPr>
            <p:ph type="body" idx="1"/>
          </p:nvPr>
        </p:nvSpPr>
        <p:spPr>
          <a:xfrm>
            <a:off x="615458" y="3355848"/>
            <a:ext cx="6268770" cy="28254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</a:pPr>
            <a:r>
              <a:rPr lang="en-US" sz="2200" i="1"/>
              <a:t>Awarded to Walter Neilson and David Trew of the Mayatan Lake Management Association for outstanding contributions to and elevations of ALMS programs.</a:t>
            </a:r>
            <a:endParaRPr/>
          </a:p>
        </p:txBody>
      </p:sp>
      <p:pic>
        <p:nvPicPr>
          <p:cNvPr id="331" name="Google Shape;331;p21"/>
          <p:cNvPicPr preferRelativeResize="0"/>
          <p:nvPr/>
        </p:nvPicPr>
        <p:blipFill rotWithShape="1">
          <a:blip r:embed="rId3">
            <a:alphaModFix/>
          </a:blip>
          <a:srcRect l="6206" r="6205"/>
          <a:stretch/>
        </p:blipFill>
        <p:spPr>
          <a:xfrm>
            <a:off x="7684006" y="10"/>
            <a:ext cx="4507993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332" name="Google Shape;332;p21"/>
          <p:cNvSpPr txBox="1"/>
          <p:nvPr/>
        </p:nvSpPr>
        <p:spPr>
          <a:xfrm>
            <a:off x="1388567" y="5014513"/>
            <a:ext cx="471693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Photo (left to right): Walter Neilson, David Trew. </a:t>
            </a:r>
            <a:endParaRPr sz="1800" i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3" name="Google Shape;333;p21"/>
          <p:cNvSpPr/>
          <p:nvPr/>
        </p:nvSpPr>
        <p:spPr>
          <a:xfrm flipH="1">
            <a:off x="-3" y="6408741"/>
            <a:ext cx="12192000" cy="457200"/>
          </a:xfrm>
          <a:prstGeom prst="rect">
            <a:avLst/>
          </a:prstGeom>
          <a:gradFill>
            <a:gsLst>
              <a:gs pos="0">
                <a:srgbClr val="000000">
                  <a:alpha val="95686"/>
                </a:srgbClr>
              </a:gs>
              <a:gs pos="34000">
                <a:srgbClr val="000000">
                  <a:alpha val="95686"/>
                </a:srgbClr>
              </a:gs>
              <a:gs pos="100000">
                <a:schemeClr val="accent1"/>
              </a:gs>
            </a:gsLst>
            <a:lin ang="8400134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22"/>
          <p:cNvSpPr/>
          <p:nvPr/>
        </p:nvSpPr>
        <p:spPr>
          <a:xfrm>
            <a:off x="0" y="2"/>
            <a:ext cx="12192000" cy="685799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0" name="Google Shape;340;p22"/>
          <p:cNvSpPr txBox="1">
            <a:spLocks noGrp="1"/>
          </p:cNvSpPr>
          <p:nvPr>
            <p:ph type="body" idx="1"/>
          </p:nvPr>
        </p:nvSpPr>
        <p:spPr>
          <a:xfrm>
            <a:off x="8484987" y="1658900"/>
            <a:ext cx="3408000" cy="436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</a:pPr>
            <a:r>
              <a:rPr lang="en-US" sz="2600" i="1"/>
              <a:t>Winter LakeKeepers</a:t>
            </a:r>
            <a:endParaRPr/>
          </a:p>
          <a:p>
            <a:pPr marL="228600" lvl="0" indent="-101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 sz="2000"/>
          </a:p>
          <a:p>
            <a:pPr marL="457200" lvl="0" indent="-355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</a:pPr>
            <a:r>
              <a:rPr lang="en-US" sz="2000"/>
              <a:t>The most significant effort to understand winter lakes in Alberta.</a:t>
            </a:r>
            <a:endParaRPr/>
          </a:p>
          <a:p>
            <a:pPr marL="4572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/>
          </a:p>
          <a:p>
            <a:pPr marL="457200" lvl="0" indent="-355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</a:pPr>
            <a:r>
              <a:rPr lang="en-US" sz="2000"/>
              <a:t>Training and equipping citizen scientists and winter anglers to monitor Alberta’s lakes.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 sz="2000"/>
          </a:p>
        </p:txBody>
      </p:sp>
      <p:sp>
        <p:nvSpPr>
          <p:cNvPr id="341" name="Google Shape;341;p22"/>
          <p:cNvSpPr/>
          <p:nvPr/>
        </p:nvSpPr>
        <p:spPr>
          <a:xfrm flipH="1">
            <a:off x="-1" y="6408741"/>
            <a:ext cx="12191998" cy="457202"/>
          </a:xfrm>
          <a:prstGeom prst="rect">
            <a:avLst/>
          </a:prstGeom>
          <a:gradFill>
            <a:gsLst>
              <a:gs pos="0">
                <a:srgbClr val="000000">
                  <a:alpha val="95686"/>
                </a:srgbClr>
              </a:gs>
              <a:gs pos="34000">
                <a:srgbClr val="000000">
                  <a:alpha val="95686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2" name="Google Shape;342;p22"/>
          <p:cNvSpPr/>
          <p:nvPr/>
        </p:nvSpPr>
        <p:spPr>
          <a:xfrm flipH="1">
            <a:off x="-4" y="6408742"/>
            <a:ext cx="8115300" cy="449258"/>
          </a:xfrm>
          <a:prstGeom prst="rect">
            <a:avLst/>
          </a:prstGeom>
          <a:gradFill>
            <a:gsLst>
              <a:gs pos="0">
                <a:srgbClr val="2F5496">
                  <a:alpha val="58823"/>
                </a:srgbClr>
              </a:gs>
              <a:gs pos="28000">
                <a:srgbClr val="2F5496">
                  <a:alpha val="58823"/>
                </a:srgbClr>
              </a:gs>
              <a:gs pos="100000">
                <a:srgbClr val="000000">
                  <a:alpha val="69803"/>
                </a:srgbClr>
              </a:gs>
            </a:gsLst>
            <a:lin ang="11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43" name="Google Shape;343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76407" y="277954"/>
            <a:ext cx="3625177" cy="996720"/>
          </a:xfrm>
          <a:prstGeom prst="rect">
            <a:avLst/>
          </a:prstGeom>
          <a:noFill/>
          <a:ln>
            <a:noFill/>
          </a:ln>
        </p:spPr>
      </p:pic>
      <p:sp>
        <p:nvSpPr>
          <p:cNvPr id="344" name="Google Shape;344;p22"/>
          <p:cNvSpPr/>
          <p:nvPr/>
        </p:nvSpPr>
        <p:spPr>
          <a:xfrm rot="-167822">
            <a:off x="6388372" y="1445256"/>
            <a:ext cx="5130183" cy="330029"/>
          </a:xfrm>
          <a:prstGeom prst="arc">
            <a:avLst>
              <a:gd name="adj1" fmla="val 16200000"/>
              <a:gd name="adj2" fmla="val 0"/>
            </a:avLst>
          </a:prstGeom>
          <a:noFill/>
          <a:ln w="2857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45" name="Google Shape;345;p22" descr="A map of alberta with blue dots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7950"/>
            <a:ext cx="5486398" cy="6378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46" name="Google Shape;346;p22" descr="Alberta Conservation Association - ACA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636503" y="4933515"/>
            <a:ext cx="2615864" cy="14532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23"/>
          <p:cNvSpPr/>
          <p:nvPr/>
        </p:nvSpPr>
        <p:spPr>
          <a:xfrm>
            <a:off x="0" y="2"/>
            <a:ext cx="12192000" cy="685799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3" name="Google Shape;353;p23"/>
          <p:cNvSpPr txBox="1">
            <a:spLocks noGrp="1"/>
          </p:cNvSpPr>
          <p:nvPr>
            <p:ph type="body" idx="1"/>
          </p:nvPr>
        </p:nvSpPr>
        <p:spPr>
          <a:xfrm>
            <a:off x="8717588" y="1683694"/>
            <a:ext cx="2942813" cy="4365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</a:pPr>
            <a:r>
              <a:rPr lang="en-US" sz="2600" i="1"/>
              <a:t>Winter</a:t>
            </a:r>
            <a:endParaRPr/>
          </a:p>
          <a:p>
            <a:pPr marL="228600" lvl="0" indent="-101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 sz="200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/>
              <a:t>111 monitoring events</a:t>
            </a:r>
            <a:endParaRPr/>
          </a:p>
          <a:p>
            <a:pPr marL="228600" lvl="0" indent="-101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 sz="200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/>
              <a:t>57 Waterbodies</a:t>
            </a:r>
            <a:endParaRPr/>
          </a:p>
          <a:p>
            <a:pPr marL="228600" lvl="0" indent="-101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 sz="200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/>
              <a:t>643 volunteer hours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 sz="2000"/>
          </a:p>
        </p:txBody>
      </p:sp>
      <p:sp>
        <p:nvSpPr>
          <p:cNvPr id="354" name="Google Shape;354;p23"/>
          <p:cNvSpPr/>
          <p:nvPr/>
        </p:nvSpPr>
        <p:spPr>
          <a:xfrm flipH="1">
            <a:off x="-1" y="6408741"/>
            <a:ext cx="12191998" cy="457202"/>
          </a:xfrm>
          <a:prstGeom prst="rect">
            <a:avLst/>
          </a:prstGeom>
          <a:gradFill>
            <a:gsLst>
              <a:gs pos="0">
                <a:srgbClr val="000000">
                  <a:alpha val="95686"/>
                </a:srgbClr>
              </a:gs>
              <a:gs pos="34000">
                <a:srgbClr val="000000">
                  <a:alpha val="95686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5" name="Google Shape;355;p23"/>
          <p:cNvSpPr/>
          <p:nvPr/>
        </p:nvSpPr>
        <p:spPr>
          <a:xfrm flipH="1">
            <a:off x="-4" y="6408742"/>
            <a:ext cx="8115300" cy="449258"/>
          </a:xfrm>
          <a:prstGeom prst="rect">
            <a:avLst/>
          </a:prstGeom>
          <a:gradFill>
            <a:gsLst>
              <a:gs pos="0">
                <a:srgbClr val="2F5496">
                  <a:alpha val="58823"/>
                </a:srgbClr>
              </a:gs>
              <a:gs pos="28000">
                <a:srgbClr val="2F5496">
                  <a:alpha val="58823"/>
                </a:srgbClr>
              </a:gs>
              <a:gs pos="100000">
                <a:srgbClr val="000000">
                  <a:alpha val="69803"/>
                </a:srgbClr>
              </a:gs>
            </a:gsLst>
            <a:lin ang="11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56" name="Google Shape;356;p23"/>
          <p:cNvPicPr preferRelativeResize="0"/>
          <p:nvPr/>
        </p:nvPicPr>
        <p:blipFill rotWithShape="1">
          <a:blip r:embed="rId3">
            <a:alphaModFix/>
          </a:blip>
          <a:srcRect l="16028" t="1443" r="27417"/>
          <a:stretch/>
        </p:blipFill>
        <p:spPr>
          <a:xfrm rot="5400000">
            <a:off x="983832" y="-983833"/>
            <a:ext cx="6408744" cy="83764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57" name="Google Shape;357;p2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376407" y="277954"/>
            <a:ext cx="3625177" cy="996720"/>
          </a:xfrm>
          <a:prstGeom prst="rect">
            <a:avLst/>
          </a:prstGeom>
          <a:noFill/>
          <a:ln>
            <a:noFill/>
          </a:ln>
        </p:spPr>
      </p:pic>
      <p:sp>
        <p:nvSpPr>
          <p:cNvPr id="358" name="Google Shape;358;p23"/>
          <p:cNvSpPr txBox="1"/>
          <p:nvPr/>
        </p:nvSpPr>
        <p:spPr>
          <a:xfrm>
            <a:off x="0" y="6452675"/>
            <a:ext cx="92304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LakeKeepers volunteer Joey Pyper trekking across Obed Lake.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9" name="Google Shape;359;p23"/>
          <p:cNvSpPr/>
          <p:nvPr/>
        </p:nvSpPr>
        <p:spPr>
          <a:xfrm rot="-167822">
            <a:off x="6388372" y="1445256"/>
            <a:ext cx="5130183" cy="330029"/>
          </a:xfrm>
          <a:prstGeom prst="arc">
            <a:avLst>
              <a:gd name="adj1" fmla="val 16200000"/>
              <a:gd name="adj2" fmla="val 0"/>
            </a:avLst>
          </a:prstGeom>
          <a:noFill/>
          <a:ln w="2857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0" name="Google Shape;360;p23"/>
          <p:cNvSpPr txBox="1"/>
          <p:nvPr/>
        </p:nvSpPr>
        <p:spPr>
          <a:xfrm>
            <a:off x="8376407" y="5568174"/>
            <a:ext cx="38157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EXPANDING OUR UNDERSTANDING OF LAKES THROUGH CITIZEN SCIENCE</a:t>
            </a: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25"/>
          <p:cNvSpPr/>
          <p:nvPr/>
        </p:nvSpPr>
        <p:spPr>
          <a:xfrm>
            <a:off x="0" y="2"/>
            <a:ext cx="12192000" cy="685799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0" name="Google Shape;380;p25"/>
          <p:cNvSpPr/>
          <p:nvPr/>
        </p:nvSpPr>
        <p:spPr>
          <a:xfrm flipH="1">
            <a:off x="-1" y="6408741"/>
            <a:ext cx="12191998" cy="457202"/>
          </a:xfrm>
          <a:prstGeom prst="rect">
            <a:avLst/>
          </a:prstGeom>
          <a:gradFill>
            <a:gsLst>
              <a:gs pos="0">
                <a:srgbClr val="000000">
                  <a:alpha val="95686"/>
                </a:srgbClr>
              </a:gs>
              <a:gs pos="34000">
                <a:srgbClr val="000000">
                  <a:alpha val="95686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1" name="Google Shape;381;p25"/>
          <p:cNvSpPr/>
          <p:nvPr/>
        </p:nvSpPr>
        <p:spPr>
          <a:xfrm flipH="1">
            <a:off x="-4" y="6408742"/>
            <a:ext cx="8115300" cy="449258"/>
          </a:xfrm>
          <a:prstGeom prst="rect">
            <a:avLst/>
          </a:prstGeom>
          <a:gradFill>
            <a:gsLst>
              <a:gs pos="0">
                <a:srgbClr val="2F5496">
                  <a:alpha val="58823"/>
                </a:srgbClr>
              </a:gs>
              <a:gs pos="28000">
                <a:srgbClr val="2F5496">
                  <a:alpha val="58823"/>
                </a:srgbClr>
              </a:gs>
              <a:gs pos="100000">
                <a:srgbClr val="000000">
                  <a:alpha val="69803"/>
                </a:srgbClr>
              </a:gs>
            </a:gsLst>
            <a:lin ang="11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2" name="Google Shape;382;p25"/>
          <p:cNvSpPr txBox="1">
            <a:spLocks noGrp="1"/>
          </p:cNvSpPr>
          <p:nvPr>
            <p:ph type="body" idx="1"/>
          </p:nvPr>
        </p:nvSpPr>
        <p:spPr>
          <a:xfrm>
            <a:off x="8521288" y="1945850"/>
            <a:ext cx="3335400" cy="354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</a:pPr>
            <a:r>
              <a:rPr lang="en-US" sz="2600" i="1"/>
              <a:t>Winter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 sz="200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/>
              <a:t>Reporting on ice thickness, nutrients, chloride, temperature, oxygen, snow cover, and more. </a:t>
            </a:r>
            <a:endParaRPr/>
          </a:p>
        </p:txBody>
      </p:sp>
      <p:sp>
        <p:nvSpPr>
          <p:cNvPr id="383" name="Google Shape;383;p25"/>
          <p:cNvSpPr txBox="1"/>
          <p:nvPr/>
        </p:nvSpPr>
        <p:spPr>
          <a:xfrm>
            <a:off x="-6" y="6448737"/>
            <a:ext cx="56856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Tracking winter ice thickness from December through April.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84" name="Google Shape;384;p25" descr="A barcode with different colored lines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919" y="565707"/>
            <a:ext cx="8378407" cy="5478189"/>
          </a:xfrm>
          <a:prstGeom prst="rect">
            <a:avLst/>
          </a:prstGeom>
          <a:noFill/>
          <a:ln>
            <a:noFill/>
          </a:ln>
        </p:spPr>
      </p:pic>
      <p:pic>
        <p:nvPicPr>
          <p:cNvPr id="385" name="Google Shape;385;p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376407" y="277954"/>
            <a:ext cx="3625177" cy="996720"/>
          </a:xfrm>
          <a:prstGeom prst="rect">
            <a:avLst/>
          </a:prstGeom>
          <a:noFill/>
          <a:ln>
            <a:noFill/>
          </a:ln>
        </p:spPr>
      </p:pic>
      <p:sp>
        <p:nvSpPr>
          <p:cNvPr id="386" name="Google Shape;386;p25"/>
          <p:cNvSpPr/>
          <p:nvPr/>
        </p:nvSpPr>
        <p:spPr>
          <a:xfrm rot="-167822">
            <a:off x="6388372" y="1445256"/>
            <a:ext cx="5130183" cy="330029"/>
          </a:xfrm>
          <a:prstGeom prst="arc">
            <a:avLst>
              <a:gd name="adj1" fmla="val 16200000"/>
              <a:gd name="adj2" fmla="val 0"/>
            </a:avLst>
          </a:prstGeom>
          <a:noFill/>
          <a:ln w="2857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26"/>
          <p:cNvSpPr/>
          <p:nvPr/>
        </p:nvSpPr>
        <p:spPr>
          <a:xfrm>
            <a:off x="0" y="2"/>
            <a:ext cx="12192000" cy="685799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3" name="Google Shape;393;p26"/>
          <p:cNvSpPr txBox="1">
            <a:spLocks noGrp="1"/>
          </p:cNvSpPr>
          <p:nvPr>
            <p:ph type="body" idx="1"/>
          </p:nvPr>
        </p:nvSpPr>
        <p:spPr>
          <a:xfrm>
            <a:off x="8679405" y="1657186"/>
            <a:ext cx="2942813" cy="4365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</a:pPr>
            <a:r>
              <a:rPr lang="en-US" sz="2600" i="1"/>
              <a:t>Pigeon Lake High Frequency Sensor</a:t>
            </a:r>
            <a:endParaRPr sz="2600" i="1"/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</a:pPr>
            <a:endParaRPr sz="260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/>
              <a:t>High frequency buoy installed January 2024 to April 2024.</a:t>
            </a:r>
            <a:endParaRPr sz="2000"/>
          </a:p>
          <a:p>
            <a:pPr marL="2286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200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/>
              <a:t>30 minute dissolved oxygen and temperature readings at 3 depths.</a:t>
            </a:r>
            <a:endParaRPr sz="2000"/>
          </a:p>
          <a:p>
            <a:pPr marL="2286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200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/>
              <a:t>Data being analyzed by University of Calgary undergraduate student.</a:t>
            </a:r>
            <a:endParaRPr sz="2000"/>
          </a:p>
        </p:txBody>
      </p:sp>
      <p:sp>
        <p:nvSpPr>
          <p:cNvPr id="394" name="Google Shape;394;p26"/>
          <p:cNvSpPr/>
          <p:nvPr/>
        </p:nvSpPr>
        <p:spPr>
          <a:xfrm flipH="1">
            <a:off x="-1" y="6408741"/>
            <a:ext cx="12191998" cy="457202"/>
          </a:xfrm>
          <a:prstGeom prst="rect">
            <a:avLst/>
          </a:prstGeom>
          <a:gradFill>
            <a:gsLst>
              <a:gs pos="0">
                <a:srgbClr val="000000">
                  <a:alpha val="95686"/>
                </a:srgbClr>
              </a:gs>
              <a:gs pos="34000">
                <a:srgbClr val="000000">
                  <a:alpha val="95686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5" name="Google Shape;395;p26"/>
          <p:cNvSpPr/>
          <p:nvPr/>
        </p:nvSpPr>
        <p:spPr>
          <a:xfrm flipH="1">
            <a:off x="-4" y="6408742"/>
            <a:ext cx="8115300" cy="449258"/>
          </a:xfrm>
          <a:prstGeom prst="rect">
            <a:avLst/>
          </a:prstGeom>
          <a:gradFill>
            <a:gsLst>
              <a:gs pos="0">
                <a:srgbClr val="2F5496">
                  <a:alpha val="58823"/>
                </a:srgbClr>
              </a:gs>
              <a:gs pos="28000">
                <a:srgbClr val="2F5496">
                  <a:alpha val="58823"/>
                </a:srgbClr>
              </a:gs>
              <a:gs pos="100000">
                <a:srgbClr val="000000">
                  <a:alpha val="69803"/>
                </a:srgbClr>
              </a:gs>
            </a:gsLst>
            <a:lin ang="11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96" name="Google Shape;396;p26"/>
          <p:cNvPicPr preferRelativeResize="0"/>
          <p:nvPr/>
        </p:nvPicPr>
        <p:blipFill rotWithShape="1">
          <a:blip r:embed="rId3">
            <a:alphaModFix/>
          </a:blip>
          <a:srcRect l="2450" r="2451"/>
          <a:stretch/>
        </p:blipFill>
        <p:spPr>
          <a:xfrm>
            <a:off x="-7" y="-7942"/>
            <a:ext cx="8109630" cy="6408739"/>
          </a:xfrm>
          <a:prstGeom prst="rect">
            <a:avLst/>
          </a:prstGeom>
          <a:noFill/>
          <a:ln>
            <a:noFill/>
          </a:ln>
        </p:spPr>
      </p:pic>
      <p:sp>
        <p:nvSpPr>
          <p:cNvPr id="397" name="Google Shape;397;p26"/>
          <p:cNvSpPr txBox="1"/>
          <p:nvPr/>
        </p:nvSpPr>
        <p:spPr>
          <a:xfrm>
            <a:off x="-6" y="6448737"/>
            <a:ext cx="70173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Don Davidson and Kirsten </a:t>
            </a:r>
            <a:r>
              <a:rPr lang="en-US" sz="18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Letendre</a:t>
            </a:r>
            <a:r>
              <a:rPr lang="en-US"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collecting samples at Pigeon Lake.</a:t>
            </a: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98" name="Google Shape;398;p2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376407" y="277954"/>
            <a:ext cx="3625177" cy="996720"/>
          </a:xfrm>
          <a:prstGeom prst="rect">
            <a:avLst/>
          </a:prstGeom>
          <a:noFill/>
          <a:ln>
            <a:noFill/>
          </a:ln>
        </p:spPr>
      </p:pic>
      <p:sp>
        <p:nvSpPr>
          <p:cNvPr id="399" name="Google Shape;399;p26"/>
          <p:cNvSpPr/>
          <p:nvPr/>
        </p:nvSpPr>
        <p:spPr>
          <a:xfrm rot="-167822">
            <a:off x="6388372" y="1445256"/>
            <a:ext cx="5130183" cy="330029"/>
          </a:xfrm>
          <a:prstGeom prst="arc">
            <a:avLst>
              <a:gd name="adj1" fmla="val 16200000"/>
              <a:gd name="adj2" fmla="val 0"/>
            </a:avLst>
          </a:prstGeom>
          <a:noFill/>
          <a:ln w="2857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27"/>
          <p:cNvSpPr/>
          <p:nvPr/>
        </p:nvSpPr>
        <p:spPr>
          <a:xfrm>
            <a:off x="0" y="2"/>
            <a:ext cx="12192000" cy="685799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05" name="Google Shape;405;p27"/>
          <p:cNvPicPr preferRelativeResize="0"/>
          <p:nvPr/>
        </p:nvPicPr>
        <p:blipFill rotWithShape="1">
          <a:blip r:embed="rId3">
            <a:alphaModFix/>
          </a:blip>
          <a:srcRect l="2530" r="2530"/>
          <a:stretch/>
        </p:blipFill>
        <p:spPr>
          <a:xfrm>
            <a:off x="20" y="431"/>
            <a:ext cx="8115280" cy="6408311"/>
          </a:xfrm>
          <a:prstGeom prst="rect">
            <a:avLst/>
          </a:prstGeom>
          <a:noFill/>
          <a:ln>
            <a:noFill/>
          </a:ln>
        </p:spPr>
      </p:pic>
      <p:sp>
        <p:nvSpPr>
          <p:cNvPr id="406" name="Google Shape;406;p27"/>
          <p:cNvSpPr txBox="1">
            <a:spLocks noGrp="1"/>
          </p:cNvSpPr>
          <p:nvPr>
            <p:ph type="body" idx="1"/>
          </p:nvPr>
        </p:nvSpPr>
        <p:spPr>
          <a:xfrm>
            <a:off x="8526500" y="1929225"/>
            <a:ext cx="3402600" cy="408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1780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/>
              <a:t>Supporting 8 Indigenous Communities in Alberta’s Oil Sands Region with year round lake monitoring.</a:t>
            </a:r>
            <a:endParaRPr sz="2000"/>
          </a:p>
          <a:p>
            <a:pPr marL="2286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/>
          </a:p>
          <a:p>
            <a:pPr marL="228600" lvl="0" indent="-21780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/>
              <a:t>Enhanced monitoring for industrial pollutants. </a:t>
            </a:r>
            <a:endParaRPr sz="2000"/>
          </a:p>
          <a:p>
            <a:pPr marL="228600" lvl="0" indent="-90804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sz="2000"/>
          </a:p>
          <a:p>
            <a:pPr marL="228600" lvl="0" indent="-21780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/>
              <a:t>Field visits to every community.</a:t>
            </a:r>
            <a:endParaRPr sz="2000"/>
          </a:p>
          <a:p>
            <a:pPr marL="228600" lvl="0" indent="-90804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sz="2000"/>
          </a:p>
          <a:p>
            <a:pPr marL="228600" lvl="0" indent="-90804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sp>
        <p:nvSpPr>
          <p:cNvPr id="407" name="Google Shape;407;p27"/>
          <p:cNvSpPr/>
          <p:nvPr/>
        </p:nvSpPr>
        <p:spPr>
          <a:xfrm flipH="1">
            <a:off x="-1" y="6408741"/>
            <a:ext cx="12191998" cy="457202"/>
          </a:xfrm>
          <a:prstGeom prst="rect">
            <a:avLst/>
          </a:prstGeom>
          <a:gradFill>
            <a:gsLst>
              <a:gs pos="0">
                <a:srgbClr val="000000">
                  <a:alpha val="95686"/>
                </a:srgbClr>
              </a:gs>
              <a:gs pos="34000">
                <a:srgbClr val="000000">
                  <a:alpha val="95686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8" name="Google Shape;408;p27"/>
          <p:cNvSpPr/>
          <p:nvPr/>
        </p:nvSpPr>
        <p:spPr>
          <a:xfrm flipH="1">
            <a:off x="-4" y="6408742"/>
            <a:ext cx="8115300" cy="449258"/>
          </a:xfrm>
          <a:prstGeom prst="rect">
            <a:avLst/>
          </a:prstGeom>
          <a:gradFill>
            <a:gsLst>
              <a:gs pos="0">
                <a:srgbClr val="2F5496">
                  <a:alpha val="58823"/>
                </a:srgbClr>
              </a:gs>
              <a:gs pos="28000">
                <a:srgbClr val="2F5496">
                  <a:alpha val="58823"/>
                </a:srgbClr>
              </a:gs>
              <a:gs pos="100000">
                <a:srgbClr val="000000">
                  <a:alpha val="69803"/>
                </a:srgbClr>
              </a:gs>
            </a:gsLst>
            <a:lin ang="11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9" name="Google Shape;409;p27"/>
          <p:cNvSpPr txBox="1"/>
          <p:nvPr/>
        </p:nvSpPr>
        <p:spPr>
          <a:xfrm>
            <a:off x="36000" y="6452700"/>
            <a:ext cx="80433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Environmental Monitors from Peavine Métis Settlement monitoring Pelican Lake.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10" name="Google Shape;410;p2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15296" y="46412"/>
            <a:ext cx="4076684" cy="1492926"/>
          </a:xfrm>
          <a:prstGeom prst="rect">
            <a:avLst/>
          </a:prstGeom>
          <a:noFill/>
          <a:ln>
            <a:noFill/>
          </a:ln>
        </p:spPr>
      </p:pic>
      <p:sp>
        <p:nvSpPr>
          <p:cNvPr id="411" name="Google Shape;411;p27"/>
          <p:cNvSpPr txBox="1"/>
          <p:nvPr/>
        </p:nvSpPr>
        <p:spPr>
          <a:xfrm>
            <a:off x="8191488" y="5629009"/>
            <a:ext cx="392430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MONITORING ALBERTA’S LAKES IN THE OIL SANDS REGION</a:t>
            </a:r>
            <a:endParaRPr/>
          </a:p>
        </p:txBody>
      </p:sp>
      <p:sp>
        <p:nvSpPr>
          <p:cNvPr id="412" name="Google Shape;412;p27"/>
          <p:cNvSpPr/>
          <p:nvPr/>
        </p:nvSpPr>
        <p:spPr>
          <a:xfrm rot="-167822">
            <a:off x="6525071" y="1731120"/>
            <a:ext cx="5130183" cy="330029"/>
          </a:xfrm>
          <a:prstGeom prst="arc">
            <a:avLst>
              <a:gd name="adj1" fmla="val 16200000"/>
              <a:gd name="adj2" fmla="val 0"/>
            </a:avLst>
          </a:prstGeom>
          <a:noFill/>
          <a:ln w="2857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28"/>
          <p:cNvSpPr/>
          <p:nvPr/>
        </p:nvSpPr>
        <p:spPr>
          <a:xfrm>
            <a:off x="0" y="2"/>
            <a:ext cx="12192000" cy="685799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18" name="Google Shape;418;p28"/>
          <p:cNvPicPr preferRelativeResize="0"/>
          <p:nvPr/>
        </p:nvPicPr>
        <p:blipFill rotWithShape="1">
          <a:blip r:embed="rId3">
            <a:alphaModFix/>
          </a:blip>
          <a:srcRect l="2530" r="2530"/>
          <a:stretch/>
        </p:blipFill>
        <p:spPr>
          <a:xfrm>
            <a:off x="20" y="431"/>
            <a:ext cx="8115280" cy="6408311"/>
          </a:xfrm>
          <a:prstGeom prst="rect">
            <a:avLst/>
          </a:prstGeom>
          <a:noFill/>
          <a:ln>
            <a:noFill/>
          </a:ln>
        </p:spPr>
      </p:pic>
      <p:sp>
        <p:nvSpPr>
          <p:cNvPr id="419" name="Google Shape;419;p28"/>
          <p:cNvSpPr txBox="1">
            <a:spLocks noGrp="1"/>
          </p:cNvSpPr>
          <p:nvPr>
            <p:ph type="body" idx="1"/>
          </p:nvPr>
        </p:nvSpPr>
        <p:spPr>
          <a:xfrm>
            <a:off x="8464854" y="1974040"/>
            <a:ext cx="3377571" cy="35402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/>
              <a:t>Communities equipped and trained with monitoring gear.</a:t>
            </a:r>
            <a:endParaRPr/>
          </a:p>
          <a:p>
            <a:pPr marL="228600" lvl="0" indent="-101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 sz="200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/>
              <a:t>Monitoring throughout winter season.</a:t>
            </a:r>
            <a:endParaRPr/>
          </a:p>
          <a:p>
            <a:pPr marL="228600" lvl="0" indent="-101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 sz="200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/>
              <a:t>Data packages prepared for each participating community.</a:t>
            </a:r>
            <a:endParaRPr/>
          </a:p>
          <a:p>
            <a:pPr marL="228600" lvl="0" indent="-101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 sz="2000"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sp>
        <p:nvSpPr>
          <p:cNvPr id="420" name="Google Shape;420;p28"/>
          <p:cNvSpPr/>
          <p:nvPr/>
        </p:nvSpPr>
        <p:spPr>
          <a:xfrm flipH="1">
            <a:off x="-3" y="6408741"/>
            <a:ext cx="12192000" cy="457200"/>
          </a:xfrm>
          <a:prstGeom prst="rect">
            <a:avLst/>
          </a:prstGeom>
          <a:gradFill>
            <a:gsLst>
              <a:gs pos="0">
                <a:srgbClr val="000000">
                  <a:alpha val="95686"/>
                </a:srgbClr>
              </a:gs>
              <a:gs pos="34000">
                <a:srgbClr val="000000">
                  <a:alpha val="95686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1" name="Google Shape;421;p28"/>
          <p:cNvSpPr/>
          <p:nvPr/>
        </p:nvSpPr>
        <p:spPr>
          <a:xfrm flipH="1">
            <a:off x="-4" y="6408742"/>
            <a:ext cx="8115300" cy="449400"/>
          </a:xfrm>
          <a:prstGeom prst="rect">
            <a:avLst/>
          </a:prstGeom>
          <a:gradFill>
            <a:gsLst>
              <a:gs pos="0">
                <a:srgbClr val="2F5496">
                  <a:alpha val="58823"/>
                </a:srgbClr>
              </a:gs>
              <a:gs pos="28000">
                <a:srgbClr val="2F5496">
                  <a:alpha val="58823"/>
                </a:srgbClr>
              </a:gs>
              <a:gs pos="100000">
                <a:srgbClr val="000000">
                  <a:alpha val="69803"/>
                </a:srgbClr>
              </a:gs>
            </a:gsLst>
            <a:lin ang="11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2" name="Google Shape;422;p28"/>
          <p:cNvSpPr txBox="1"/>
          <p:nvPr/>
        </p:nvSpPr>
        <p:spPr>
          <a:xfrm>
            <a:off x="18" y="6448787"/>
            <a:ext cx="7651083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Sampling of Surmont Lake in the winter of 2024 through the ICBM program.</a:t>
            </a: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23" name="Google Shape;423;p2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15296" y="46412"/>
            <a:ext cx="4076684" cy="1492926"/>
          </a:xfrm>
          <a:prstGeom prst="rect">
            <a:avLst/>
          </a:prstGeom>
          <a:noFill/>
          <a:ln>
            <a:noFill/>
          </a:ln>
        </p:spPr>
      </p:pic>
      <p:sp>
        <p:nvSpPr>
          <p:cNvPr id="424" name="Google Shape;424;p28"/>
          <p:cNvSpPr/>
          <p:nvPr/>
        </p:nvSpPr>
        <p:spPr>
          <a:xfrm rot="-167822">
            <a:off x="6525071" y="1731120"/>
            <a:ext cx="5130183" cy="330029"/>
          </a:xfrm>
          <a:prstGeom prst="arc">
            <a:avLst>
              <a:gd name="adj1" fmla="val 16200000"/>
              <a:gd name="adj2" fmla="val 0"/>
            </a:avLst>
          </a:prstGeom>
          <a:noFill/>
          <a:ln w="2857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5" name="Google Shape;425;p28"/>
          <p:cNvSpPr txBox="1"/>
          <p:nvPr/>
        </p:nvSpPr>
        <p:spPr>
          <a:xfrm>
            <a:off x="8191488" y="5476609"/>
            <a:ext cx="3924300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SUPPORTING INDIGENOUS COMMUNITIES IN ACHIEVING THEIR MONITORING OBJECTIVES</a:t>
            </a:r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p29"/>
          <p:cNvSpPr/>
          <p:nvPr/>
        </p:nvSpPr>
        <p:spPr>
          <a:xfrm>
            <a:off x="0" y="2"/>
            <a:ext cx="12192000" cy="685799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2" name="Google Shape;432;p29"/>
          <p:cNvSpPr txBox="1">
            <a:spLocks noGrp="1"/>
          </p:cNvSpPr>
          <p:nvPr>
            <p:ph type="title"/>
          </p:nvPr>
        </p:nvSpPr>
        <p:spPr>
          <a:xfrm>
            <a:off x="8150666" y="0"/>
            <a:ext cx="4005965" cy="11746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alibri"/>
              <a:buNone/>
            </a:pPr>
            <a:r>
              <a:rPr lang="en-US" sz="3200" b="1">
                <a:solidFill>
                  <a:schemeClr val="accent1"/>
                </a:solidFill>
              </a:rPr>
              <a:t>Recreational Beach Monitoring</a:t>
            </a:r>
            <a:endParaRPr/>
          </a:p>
        </p:txBody>
      </p:sp>
      <p:pic>
        <p:nvPicPr>
          <p:cNvPr id="433" name="Google Shape;433;p29"/>
          <p:cNvPicPr preferRelativeResize="0"/>
          <p:nvPr/>
        </p:nvPicPr>
        <p:blipFill rotWithShape="1">
          <a:blip r:embed="rId3">
            <a:alphaModFix/>
          </a:blip>
          <a:srcRect l="14351" r="14352"/>
          <a:stretch/>
        </p:blipFill>
        <p:spPr>
          <a:xfrm>
            <a:off x="20" y="431"/>
            <a:ext cx="8115280" cy="6408311"/>
          </a:xfrm>
          <a:prstGeom prst="rect">
            <a:avLst/>
          </a:prstGeom>
          <a:noFill/>
          <a:ln>
            <a:noFill/>
          </a:ln>
        </p:spPr>
      </p:pic>
      <p:sp>
        <p:nvSpPr>
          <p:cNvPr id="434" name="Google Shape;434;p29"/>
          <p:cNvSpPr txBox="1">
            <a:spLocks noGrp="1"/>
          </p:cNvSpPr>
          <p:nvPr>
            <p:ph type="body" idx="1"/>
          </p:nvPr>
        </p:nvSpPr>
        <p:spPr>
          <a:xfrm>
            <a:off x="8379255" y="1658867"/>
            <a:ext cx="3548787" cy="35402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/>
              <a:t>272 public beach sampling events for enterococcus and/or cyanobacteria.</a:t>
            </a:r>
            <a:endParaRPr/>
          </a:p>
          <a:p>
            <a:pPr marL="228600" lvl="0" indent="-101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 sz="200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/>
              <a:t>32 lakes monitored.</a:t>
            </a:r>
            <a:endParaRPr/>
          </a:p>
          <a:p>
            <a:pPr marL="228600" lvl="0" indent="-101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 sz="200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/>
              <a:t>Enhanced monitoring for rare cyanobacterial toxins including anatoxin and cylindrospermopsin.</a:t>
            </a:r>
            <a:endParaRPr/>
          </a:p>
        </p:txBody>
      </p:sp>
      <p:sp>
        <p:nvSpPr>
          <p:cNvPr id="435" name="Google Shape;435;p29"/>
          <p:cNvSpPr/>
          <p:nvPr/>
        </p:nvSpPr>
        <p:spPr>
          <a:xfrm flipH="1">
            <a:off x="-1" y="6408741"/>
            <a:ext cx="12191998" cy="457202"/>
          </a:xfrm>
          <a:prstGeom prst="rect">
            <a:avLst/>
          </a:prstGeom>
          <a:gradFill>
            <a:gsLst>
              <a:gs pos="0">
                <a:srgbClr val="000000">
                  <a:alpha val="95686"/>
                </a:srgbClr>
              </a:gs>
              <a:gs pos="34000">
                <a:srgbClr val="000000">
                  <a:alpha val="95686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6" name="Google Shape;436;p29"/>
          <p:cNvSpPr/>
          <p:nvPr/>
        </p:nvSpPr>
        <p:spPr>
          <a:xfrm flipH="1">
            <a:off x="-4" y="6408742"/>
            <a:ext cx="8115300" cy="449258"/>
          </a:xfrm>
          <a:prstGeom prst="rect">
            <a:avLst/>
          </a:prstGeom>
          <a:gradFill>
            <a:gsLst>
              <a:gs pos="0">
                <a:srgbClr val="2F5496">
                  <a:alpha val="58823"/>
                </a:srgbClr>
              </a:gs>
              <a:gs pos="28000">
                <a:srgbClr val="2F5496">
                  <a:alpha val="58823"/>
                </a:srgbClr>
              </a:gs>
              <a:gs pos="100000">
                <a:srgbClr val="000000">
                  <a:alpha val="69803"/>
                </a:srgbClr>
              </a:gs>
            </a:gsLst>
            <a:lin ang="11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7" name="Google Shape;437;p29"/>
          <p:cNvSpPr txBox="1"/>
          <p:nvPr/>
        </p:nvSpPr>
        <p:spPr>
          <a:xfrm>
            <a:off x="-23331" y="6458512"/>
            <a:ext cx="765902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Jordyn Lajeunesse monitoring for cyanobacteria and their toxins at Moose Lake.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8" name="Google Shape;438;p29"/>
          <p:cNvSpPr txBox="1"/>
          <p:nvPr/>
        </p:nvSpPr>
        <p:spPr>
          <a:xfrm>
            <a:off x="8191488" y="5476609"/>
            <a:ext cx="3924300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ACHIEVING PROVINCIAL RECREATIONAL MONITORING OBJECTIVES THROUGH ALMS.</a:t>
            </a:r>
            <a:endParaRPr/>
          </a:p>
        </p:txBody>
      </p:sp>
      <p:sp>
        <p:nvSpPr>
          <p:cNvPr id="439" name="Google Shape;439;p29"/>
          <p:cNvSpPr/>
          <p:nvPr/>
        </p:nvSpPr>
        <p:spPr>
          <a:xfrm rot="-167822">
            <a:off x="6353622" y="1349364"/>
            <a:ext cx="5130183" cy="330029"/>
          </a:xfrm>
          <a:prstGeom prst="arc">
            <a:avLst>
              <a:gd name="adj1" fmla="val 16200000"/>
              <a:gd name="adj2" fmla="val 0"/>
            </a:avLst>
          </a:prstGeom>
          <a:noFill/>
          <a:ln w="2857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"/>
          <p:cNvSpPr/>
          <p:nvPr/>
        </p:nvSpPr>
        <p:spPr>
          <a:xfrm>
            <a:off x="0" y="2"/>
            <a:ext cx="12192000" cy="685799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5" name="Google Shape;105;p3"/>
          <p:cNvSpPr txBox="1">
            <a:spLocks noGrp="1"/>
          </p:cNvSpPr>
          <p:nvPr>
            <p:ph type="title"/>
          </p:nvPr>
        </p:nvSpPr>
        <p:spPr>
          <a:xfrm>
            <a:off x="8643193" y="489508"/>
            <a:ext cx="3091607" cy="7331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en-US" sz="4000"/>
              <a:t>Current Staff</a:t>
            </a:r>
            <a:endParaRPr sz="4000"/>
          </a:p>
        </p:txBody>
      </p:sp>
      <p:pic>
        <p:nvPicPr>
          <p:cNvPr id="106" name="Google Shape;106;p3"/>
          <p:cNvPicPr preferRelativeResize="0"/>
          <p:nvPr/>
        </p:nvPicPr>
        <p:blipFill rotWithShape="1">
          <a:blip r:embed="rId3">
            <a:alphaModFix/>
          </a:blip>
          <a:srcRect l="14351" r="14352"/>
          <a:stretch/>
        </p:blipFill>
        <p:spPr>
          <a:xfrm>
            <a:off x="20" y="431"/>
            <a:ext cx="8115280" cy="6408311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p3"/>
          <p:cNvSpPr txBox="1">
            <a:spLocks noGrp="1"/>
          </p:cNvSpPr>
          <p:nvPr>
            <p:ph type="body" idx="1"/>
          </p:nvPr>
        </p:nvSpPr>
        <p:spPr>
          <a:xfrm>
            <a:off x="8643193" y="1734203"/>
            <a:ext cx="3295378" cy="35402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/>
              <a:t>Bradley Peter: Executive Director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/>
              <a:t>Kurstyn Perrin: ICBM Program Coordinator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/>
              <a:t>Brittany Onysyk: Program Manager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/>
              <a:t>Kirsten Letendre: Program Technician</a:t>
            </a:r>
            <a:endParaRPr/>
          </a:p>
        </p:txBody>
      </p:sp>
      <p:sp>
        <p:nvSpPr>
          <p:cNvPr id="108" name="Google Shape;108;p3"/>
          <p:cNvSpPr/>
          <p:nvPr/>
        </p:nvSpPr>
        <p:spPr>
          <a:xfrm flipH="1">
            <a:off x="-1" y="6408741"/>
            <a:ext cx="12191998" cy="457202"/>
          </a:xfrm>
          <a:prstGeom prst="rect">
            <a:avLst/>
          </a:prstGeom>
          <a:gradFill>
            <a:gsLst>
              <a:gs pos="0">
                <a:srgbClr val="000000">
                  <a:alpha val="95686"/>
                </a:srgbClr>
              </a:gs>
              <a:gs pos="34000">
                <a:srgbClr val="000000">
                  <a:alpha val="95686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9" name="Google Shape;109;p3"/>
          <p:cNvSpPr/>
          <p:nvPr/>
        </p:nvSpPr>
        <p:spPr>
          <a:xfrm flipH="1">
            <a:off x="-4" y="6408742"/>
            <a:ext cx="8115300" cy="449258"/>
          </a:xfrm>
          <a:prstGeom prst="rect">
            <a:avLst/>
          </a:prstGeom>
          <a:gradFill>
            <a:gsLst>
              <a:gs pos="0">
                <a:srgbClr val="2F5496">
                  <a:alpha val="58823"/>
                </a:srgbClr>
              </a:gs>
              <a:gs pos="28000">
                <a:srgbClr val="2F5496">
                  <a:alpha val="58823"/>
                </a:srgbClr>
              </a:gs>
              <a:gs pos="100000">
                <a:srgbClr val="000000">
                  <a:alpha val="69803"/>
                </a:srgbClr>
              </a:gs>
            </a:gsLst>
            <a:lin ang="11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0" name="Google Shape;110;p3"/>
          <p:cNvSpPr txBox="1"/>
          <p:nvPr/>
        </p:nvSpPr>
        <p:spPr>
          <a:xfrm>
            <a:off x="37" y="6437241"/>
            <a:ext cx="7247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ALMS staff at the 2023 Annual Conference in Sylvan Lake.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1" name="Google Shape;111;p3"/>
          <p:cNvSpPr/>
          <p:nvPr/>
        </p:nvSpPr>
        <p:spPr>
          <a:xfrm rot="-167822">
            <a:off x="6341286" y="1390317"/>
            <a:ext cx="5130183" cy="330029"/>
          </a:xfrm>
          <a:prstGeom prst="arc">
            <a:avLst>
              <a:gd name="adj1" fmla="val 16200000"/>
              <a:gd name="adj2" fmla="val 0"/>
            </a:avLst>
          </a:prstGeom>
          <a:noFill/>
          <a:ln w="2857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p30"/>
          <p:cNvSpPr/>
          <p:nvPr/>
        </p:nvSpPr>
        <p:spPr>
          <a:xfrm>
            <a:off x="0" y="2"/>
            <a:ext cx="12192000" cy="685799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5" name="Google Shape;445;p30"/>
          <p:cNvSpPr txBox="1">
            <a:spLocks noGrp="1"/>
          </p:cNvSpPr>
          <p:nvPr>
            <p:ph type="body" idx="1"/>
          </p:nvPr>
        </p:nvSpPr>
        <p:spPr>
          <a:xfrm>
            <a:off x="8290800" y="1581650"/>
            <a:ext cx="3725700" cy="324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2860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 dirty="0"/>
              <a:t>162 samples for </a:t>
            </a:r>
            <a:r>
              <a:rPr lang="en-US" sz="2000" dirty="0" err="1"/>
              <a:t>Dreissenid</a:t>
            </a:r>
            <a:r>
              <a:rPr lang="en-US" sz="2000" dirty="0"/>
              <a:t> mussels and spiny water flea collected from 27 lakes. </a:t>
            </a:r>
            <a:endParaRPr sz="2680" dirty="0"/>
          </a:p>
          <a:p>
            <a:pPr marL="228600" lvl="0" indent="-10160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</a:pPr>
            <a:endParaRPr sz="2000" dirty="0"/>
          </a:p>
          <a:p>
            <a:pPr marL="228600" lvl="0" indent="-22860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 dirty="0"/>
              <a:t>35 watermilfoil samples tested genetically for Eurasian watermilfoil. </a:t>
            </a:r>
            <a:endParaRPr sz="2680" dirty="0"/>
          </a:p>
          <a:p>
            <a:pPr marL="228600" lvl="0" indent="-10160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</a:pPr>
            <a:endParaRPr sz="2000" dirty="0"/>
          </a:p>
          <a:p>
            <a:pPr marL="228600" lvl="0" indent="-22860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 dirty="0"/>
              <a:t>133 aquatic plant samples collected from Lacombe Lake. </a:t>
            </a:r>
            <a:endParaRPr sz="2680" dirty="0"/>
          </a:p>
          <a:p>
            <a:pPr marL="228600" lvl="0" indent="-10160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</a:pPr>
            <a:endParaRPr sz="2000" dirty="0"/>
          </a:p>
          <a:p>
            <a:pPr marL="228600" lvl="0" indent="-5080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380"/>
              <a:buNone/>
            </a:pPr>
            <a:endParaRPr sz="2680" dirty="0"/>
          </a:p>
        </p:txBody>
      </p:sp>
      <p:sp>
        <p:nvSpPr>
          <p:cNvPr id="446" name="Google Shape;446;p30"/>
          <p:cNvSpPr/>
          <p:nvPr/>
        </p:nvSpPr>
        <p:spPr>
          <a:xfrm flipH="1">
            <a:off x="-3" y="6408741"/>
            <a:ext cx="12192000" cy="457200"/>
          </a:xfrm>
          <a:prstGeom prst="rect">
            <a:avLst/>
          </a:prstGeom>
          <a:gradFill>
            <a:gsLst>
              <a:gs pos="0">
                <a:srgbClr val="000000">
                  <a:alpha val="95686"/>
                </a:srgbClr>
              </a:gs>
              <a:gs pos="34000">
                <a:srgbClr val="000000">
                  <a:alpha val="95686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7" name="Google Shape;447;p30"/>
          <p:cNvSpPr/>
          <p:nvPr/>
        </p:nvSpPr>
        <p:spPr>
          <a:xfrm flipH="1">
            <a:off x="0" y="6408750"/>
            <a:ext cx="8115300" cy="449100"/>
          </a:xfrm>
          <a:prstGeom prst="rect">
            <a:avLst/>
          </a:prstGeom>
          <a:gradFill>
            <a:gsLst>
              <a:gs pos="0">
                <a:srgbClr val="2F5496">
                  <a:alpha val="58823"/>
                </a:srgbClr>
              </a:gs>
              <a:gs pos="28000">
                <a:srgbClr val="2F5496">
                  <a:alpha val="58823"/>
                </a:srgbClr>
              </a:gs>
              <a:gs pos="100000">
                <a:srgbClr val="000000">
                  <a:alpha val="69803"/>
                </a:srgbClr>
              </a:gs>
            </a:gsLst>
            <a:lin ang="11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8" name="Google Shape;448;p30"/>
          <p:cNvSpPr txBox="1"/>
          <p:nvPr/>
        </p:nvSpPr>
        <p:spPr>
          <a:xfrm>
            <a:off x="8607895" y="106050"/>
            <a:ext cx="3091500" cy="104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lang="en-US" sz="3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Invasive Species Monitoring</a:t>
            </a:r>
            <a:endParaRPr/>
          </a:p>
        </p:txBody>
      </p:sp>
      <p:sp>
        <p:nvSpPr>
          <p:cNvPr id="449" name="Google Shape;449;p30"/>
          <p:cNvSpPr txBox="1"/>
          <p:nvPr/>
        </p:nvSpPr>
        <p:spPr>
          <a:xfrm>
            <a:off x="8115297" y="4655454"/>
            <a:ext cx="4076700" cy="143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20000"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 aquatic invasive mussels detected in 2023.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lang="en-US" sz="22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Thank you to the Alberta Plant Health Lab for genetic testing support.</a:t>
            </a:r>
            <a:endParaRPr sz="3500" i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0" name="Google Shape;450;p30"/>
          <p:cNvSpPr txBox="1"/>
          <p:nvPr/>
        </p:nvSpPr>
        <p:spPr>
          <a:xfrm>
            <a:off x="0" y="6448650"/>
            <a:ext cx="71643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Collecting AIS from Elk Island National Park with Parks Staff.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1" name="Google Shape;451;p30"/>
          <p:cNvSpPr/>
          <p:nvPr/>
        </p:nvSpPr>
        <p:spPr>
          <a:xfrm rot="-167822">
            <a:off x="6312662" y="1277136"/>
            <a:ext cx="5130183" cy="330029"/>
          </a:xfrm>
          <a:prstGeom prst="arc">
            <a:avLst>
              <a:gd name="adj1" fmla="val 16200000"/>
              <a:gd name="adj2" fmla="val 0"/>
            </a:avLst>
          </a:prstGeom>
          <a:noFill/>
          <a:ln w="2857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52" name="Google Shape;452;p30"/>
          <p:cNvPicPr preferRelativeResize="0"/>
          <p:nvPr/>
        </p:nvPicPr>
        <p:blipFill rotWithShape="1">
          <a:blip r:embed="rId3">
            <a:alphaModFix/>
          </a:blip>
          <a:srcRect b="6550"/>
          <a:stretch/>
        </p:blipFill>
        <p:spPr>
          <a:xfrm>
            <a:off x="0" y="0"/>
            <a:ext cx="3860950" cy="6408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3" name="Google Shape;453;p30"/>
          <p:cNvPicPr preferRelativeResize="0"/>
          <p:nvPr/>
        </p:nvPicPr>
        <p:blipFill rotWithShape="1">
          <a:blip r:embed="rId4">
            <a:alphaModFix/>
          </a:blip>
          <a:srcRect b="6550"/>
          <a:stretch/>
        </p:blipFill>
        <p:spPr>
          <a:xfrm>
            <a:off x="3860950" y="-150"/>
            <a:ext cx="4254340" cy="640875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p31"/>
          <p:cNvSpPr/>
          <p:nvPr/>
        </p:nvSpPr>
        <p:spPr>
          <a:xfrm>
            <a:off x="0" y="2"/>
            <a:ext cx="12192000" cy="685799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0" name="Google Shape;460;p31"/>
          <p:cNvSpPr txBox="1">
            <a:spLocks noGrp="1"/>
          </p:cNvSpPr>
          <p:nvPr>
            <p:ph type="title"/>
          </p:nvPr>
        </p:nvSpPr>
        <p:spPr>
          <a:xfrm>
            <a:off x="8150666" y="0"/>
            <a:ext cx="4005965" cy="11746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lang="en-US" sz="3200" b="1"/>
              <a:t>Algal Bloom Tracker</a:t>
            </a:r>
            <a:endParaRPr/>
          </a:p>
        </p:txBody>
      </p:sp>
      <p:pic>
        <p:nvPicPr>
          <p:cNvPr id="461" name="Google Shape;461;p31"/>
          <p:cNvPicPr preferRelativeResize="0"/>
          <p:nvPr/>
        </p:nvPicPr>
        <p:blipFill rotWithShape="1">
          <a:blip r:embed="rId3">
            <a:alphaModFix/>
          </a:blip>
          <a:srcRect l="2530" r="2530"/>
          <a:stretch/>
        </p:blipFill>
        <p:spPr>
          <a:xfrm>
            <a:off x="20" y="431"/>
            <a:ext cx="8115280" cy="6408311"/>
          </a:xfrm>
          <a:prstGeom prst="rect">
            <a:avLst/>
          </a:prstGeom>
          <a:noFill/>
          <a:ln>
            <a:noFill/>
          </a:ln>
        </p:spPr>
      </p:pic>
      <p:sp>
        <p:nvSpPr>
          <p:cNvPr id="462" name="Google Shape;462;p31"/>
          <p:cNvSpPr txBox="1">
            <a:spLocks noGrp="1"/>
          </p:cNvSpPr>
          <p:nvPr>
            <p:ph type="body" idx="1"/>
          </p:nvPr>
        </p:nvSpPr>
        <p:spPr>
          <a:xfrm>
            <a:off x="8379255" y="1658867"/>
            <a:ext cx="3548787" cy="35402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/>
              <a:t>Collaborative research to improve our understanding of lakes.</a:t>
            </a:r>
            <a:endParaRPr/>
          </a:p>
          <a:p>
            <a:pPr marL="228600" lvl="0" indent="-101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 sz="200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/>
              <a:t>Using satellite imagery and ground truthing to visualize algal blooms on Alberta’s lakes.</a:t>
            </a:r>
            <a:endParaRPr/>
          </a:p>
          <a:p>
            <a:pPr marL="228600" lvl="0" indent="-101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 sz="200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/>
              <a:t>Historical reconstruction and future forecasting of harmful algal blooms.</a:t>
            </a:r>
            <a:endParaRPr/>
          </a:p>
        </p:txBody>
      </p:sp>
      <p:sp>
        <p:nvSpPr>
          <p:cNvPr id="463" name="Google Shape;463;p31"/>
          <p:cNvSpPr/>
          <p:nvPr/>
        </p:nvSpPr>
        <p:spPr>
          <a:xfrm flipH="1">
            <a:off x="-1" y="6408741"/>
            <a:ext cx="12191998" cy="457202"/>
          </a:xfrm>
          <a:prstGeom prst="rect">
            <a:avLst/>
          </a:prstGeom>
          <a:gradFill>
            <a:gsLst>
              <a:gs pos="0">
                <a:srgbClr val="000000">
                  <a:alpha val="95686"/>
                </a:srgbClr>
              </a:gs>
              <a:gs pos="34000">
                <a:srgbClr val="000000">
                  <a:alpha val="95686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4" name="Google Shape;464;p31"/>
          <p:cNvSpPr/>
          <p:nvPr/>
        </p:nvSpPr>
        <p:spPr>
          <a:xfrm flipH="1">
            <a:off x="-4" y="6408742"/>
            <a:ext cx="8115300" cy="449258"/>
          </a:xfrm>
          <a:prstGeom prst="rect">
            <a:avLst/>
          </a:prstGeom>
          <a:gradFill>
            <a:gsLst>
              <a:gs pos="0">
                <a:srgbClr val="2F5496">
                  <a:alpha val="58823"/>
                </a:srgbClr>
              </a:gs>
              <a:gs pos="28000">
                <a:srgbClr val="2F5496">
                  <a:alpha val="58823"/>
                </a:srgbClr>
              </a:gs>
              <a:gs pos="100000">
                <a:srgbClr val="000000">
                  <a:alpha val="69803"/>
                </a:srgbClr>
              </a:gs>
            </a:gsLst>
            <a:lin ang="11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5" name="Google Shape;465;p31"/>
          <p:cNvSpPr txBox="1"/>
          <p:nvPr/>
        </p:nvSpPr>
        <p:spPr>
          <a:xfrm>
            <a:off x="-23325" y="6458500"/>
            <a:ext cx="81153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Jordyn Lajeunesse conducting satellite sampling on Pigeon Lake using a Kemmerer. 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6" name="Google Shape;466;p31"/>
          <p:cNvSpPr txBox="1"/>
          <p:nvPr/>
        </p:nvSpPr>
        <p:spPr>
          <a:xfrm>
            <a:off x="8191498" y="5683381"/>
            <a:ext cx="392430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THANK YOU TO ALBERTA INNOVATES WATER INNOVATION PROGRAM</a:t>
            </a:r>
            <a:endParaRPr/>
          </a:p>
        </p:txBody>
      </p:sp>
      <p:sp>
        <p:nvSpPr>
          <p:cNvPr id="467" name="Google Shape;467;p31"/>
          <p:cNvSpPr/>
          <p:nvPr/>
        </p:nvSpPr>
        <p:spPr>
          <a:xfrm rot="-167822">
            <a:off x="6353622" y="1349364"/>
            <a:ext cx="5130183" cy="330029"/>
          </a:xfrm>
          <a:prstGeom prst="arc">
            <a:avLst>
              <a:gd name="adj1" fmla="val 16200000"/>
              <a:gd name="adj2" fmla="val 0"/>
            </a:avLst>
          </a:prstGeom>
          <a:noFill/>
          <a:ln w="2857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32"/>
          <p:cNvSpPr/>
          <p:nvPr/>
        </p:nvSpPr>
        <p:spPr>
          <a:xfrm>
            <a:off x="0" y="2"/>
            <a:ext cx="12192000" cy="685799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3" name="Google Shape;473;p32"/>
          <p:cNvSpPr txBox="1">
            <a:spLocks noGrp="1"/>
          </p:cNvSpPr>
          <p:nvPr>
            <p:ph type="body" idx="1"/>
          </p:nvPr>
        </p:nvSpPr>
        <p:spPr>
          <a:xfrm>
            <a:off x="8537075" y="1658878"/>
            <a:ext cx="3463500" cy="467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/>
              <a:t>Six lakes monitored over 21 monitoring trips in 2023.</a:t>
            </a:r>
            <a:endParaRPr/>
          </a:p>
          <a:p>
            <a:pPr marL="228600" lvl="0" indent="-101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 sz="200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/>
              <a:t>Large collaboration between community partners, researchers, governments, and NGOs. </a:t>
            </a:r>
            <a:endParaRPr/>
          </a:p>
          <a:p>
            <a:pPr marL="228600" lvl="0" indent="-101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 sz="200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/>
              <a:t>ABMI is developing the web app component with planned completion in 2025-2026.</a:t>
            </a:r>
            <a:endParaRPr/>
          </a:p>
          <a:p>
            <a:pPr marL="228600" lvl="0" indent="-101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 sz="2000"/>
          </a:p>
          <a:p>
            <a:pPr marL="228600" lvl="0" indent="-101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 sz="2000"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sp>
        <p:nvSpPr>
          <p:cNvPr id="474" name="Google Shape;474;p32"/>
          <p:cNvSpPr/>
          <p:nvPr/>
        </p:nvSpPr>
        <p:spPr>
          <a:xfrm flipH="1">
            <a:off x="-1" y="6408741"/>
            <a:ext cx="12191998" cy="457202"/>
          </a:xfrm>
          <a:prstGeom prst="rect">
            <a:avLst/>
          </a:prstGeom>
          <a:gradFill>
            <a:gsLst>
              <a:gs pos="0">
                <a:srgbClr val="000000">
                  <a:alpha val="95686"/>
                </a:srgbClr>
              </a:gs>
              <a:gs pos="34000">
                <a:srgbClr val="000000">
                  <a:alpha val="95686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5" name="Google Shape;475;p32"/>
          <p:cNvSpPr/>
          <p:nvPr/>
        </p:nvSpPr>
        <p:spPr>
          <a:xfrm flipH="1">
            <a:off x="-4" y="6408742"/>
            <a:ext cx="8115300" cy="449258"/>
          </a:xfrm>
          <a:prstGeom prst="rect">
            <a:avLst/>
          </a:prstGeom>
          <a:gradFill>
            <a:gsLst>
              <a:gs pos="0">
                <a:srgbClr val="2F5496">
                  <a:alpha val="58823"/>
                </a:srgbClr>
              </a:gs>
              <a:gs pos="28000">
                <a:srgbClr val="2F5496">
                  <a:alpha val="58823"/>
                </a:srgbClr>
              </a:gs>
              <a:gs pos="100000">
                <a:srgbClr val="000000">
                  <a:alpha val="69803"/>
                </a:srgbClr>
              </a:gs>
            </a:gsLst>
            <a:lin ang="11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Pigeon Lake - Algal Bloom Tracker.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6" name="Google Shape;476;p32"/>
          <p:cNvSpPr txBox="1"/>
          <p:nvPr/>
        </p:nvSpPr>
        <p:spPr>
          <a:xfrm>
            <a:off x="8607845" y="84100"/>
            <a:ext cx="3091607" cy="10460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lang="en-US" sz="3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Algal Bloom Tracker</a:t>
            </a:r>
            <a:endParaRPr/>
          </a:p>
        </p:txBody>
      </p:sp>
      <p:sp>
        <p:nvSpPr>
          <p:cNvPr id="477" name="Google Shape;477;p32"/>
          <p:cNvSpPr/>
          <p:nvPr/>
        </p:nvSpPr>
        <p:spPr>
          <a:xfrm rot="-167822">
            <a:off x="6312662" y="1277136"/>
            <a:ext cx="5130183" cy="330029"/>
          </a:xfrm>
          <a:prstGeom prst="arc">
            <a:avLst>
              <a:gd name="adj1" fmla="val 16200000"/>
              <a:gd name="adj2" fmla="val 0"/>
            </a:avLst>
          </a:prstGeom>
          <a:noFill/>
          <a:ln w="2857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78" name="Google Shape;478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87798" y="0"/>
            <a:ext cx="6765502" cy="64007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p3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sp>
        <p:nvSpPr>
          <p:cNvPr id="484" name="Google Shape;484;p3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4C71E15-033A-C99D-5B89-CAD0348FFA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100" y="365125"/>
            <a:ext cx="11353800" cy="6197283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p34"/>
          <p:cNvSpPr/>
          <p:nvPr/>
        </p:nvSpPr>
        <p:spPr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92" name="Google Shape;492;p34" descr="A group of people standing on grass by a body of water&#10;&#10;Description automatically generated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t="18025" b="698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  <a:noFill/>
          <a:ln>
            <a:noFill/>
          </a:ln>
        </p:spPr>
      </p:pic>
      <p:sp>
        <p:nvSpPr>
          <p:cNvPr id="493" name="Google Shape;493;p34"/>
          <p:cNvSpPr txBox="1">
            <a:spLocks noGrp="1"/>
          </p:cNvSpPr>
          <p:nvPr>
            <p:ph type="title"/>
          </p:nvPr>
        </p:nvSpPr>
        <p:spPr>
          <a:xfrm>
            <a:off x="1839074" y="246786"/>
            <a:ext cx="8548099" cy="1536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Calibri"/>
              <a:buNone/>
            </a:pPr>
            <a:r>
              <a:rPr lang="en-US" sz="5200">
                <a:solidFill>
                  <a:schemeClr val="lt1"/>
                </a:solidFill>
              </a:rPr>
              <a:t>Lake Stewardship Community of Practice</a:t>
            </a:r>
            <a:endParaRPr sz="5200">
              <a:solidFill>
                <a:schemeClr val="lt1"/>
              </a:solidFill>
            </a:endParaRPr>
          </a:p>
        </p:txBody>
      </p:sp>
      <p:sp>
        <p:nvSpPr>
          <p:cNvPr id="494" name="Google Shape;494;p34"/>
          <p:cNvSpPr txBox="1"/>
          <p:nvPr/>
        </p:nvSpPr>
        <p:spPr>
          <a:xfrm>
            <a:off x="226982" y="5236362"/>
            <a:ext cx="9831418" cy="2012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</a:pPr>
            <a:r>
              <a:rPr lang="en-U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Connect, invigorate, and engage Alberta’s lake watershed stewards. </a:t>
            </a:r>
            <a:endParaRPr/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</a:pPr>
            <a:r>
              <a:rPr lang="en-U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Quarterly virtual meetings where stewards can network and share information. </a:t>
            </a:r>
            <a:endParaRPr/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</a:pPr>
            <a:r>
              <a:rPr lang="en-U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Support community level action to support healthy lakes for Alberta’s future. </a:t>
            </a:r>
            <a:endParaRPr/>
          </a:p>
        </p:txBody>
      </p:sp>
      <p:pic>
        <p:nvPicPr>
          <p:cNvPr id="495" name="Google Shape;495;p34" descr="The Online Store for Stewards – Land Stewardship Centr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486657" y="1163824"/>
            <a:ext cx="3243393" cy="2027121"/>
          </a:xfrm>
          <a:prstGeom prst="rect">
            <a:avLst/>
          </a:prstGeom>
          <a:noFill/>
          <a:ln>
            <a:noFill/>
          </a:ln>
        </p:spPr>
      </p:pic>
      <p:pic>
        <p:nvPicPr>
          <p:cNvPr id="496" name="Google Shape;496;p34" descr="North Saskatchewan Watershed Alliance Events - 1 Upcoming Activities and  Tickets | Eventbrit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083647" y="1639688"/>
            <a:ext cx="1536192" cy="15361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p35"/>
          <p:cNvSpPr/>
          <p:nvPr/>
        </p:nvSpPr>
        <p:spPr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03" name="Google Shape;503;p35" descr="A group of people standing on grass by a body of water&#10;&#10;Description automatically generated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t="18025" b="698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  <a:noFill/>
          <a:ln>
            <a:noFill/>
          </a:ln>
        </p:spPr>
      </p:pic>
      <p:sp>
        <p:nvSpPr>
          <p:cNvPr id="504" name="Google Shape;504;p35"/>
          <p:cNvSpPr txBox="1">
            <a:spLocks noGrp="1"/>
          </p:cNvSpPr>
          <p:nvPr>
            <p:ph type="title"/>
          </p:nvPr>
        </p:nvSpPr>
        <p:spPr>
          <a:xfrm>
            <a:off x="1839074" y="246786"/>
            <a:ext cx="8548099" cy="1536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Calibri"/>
              <a:buNone/>
            </a:pPr>
            <a:r>
              <a:rPr lang="en-US" sz="5200">
                <a:solidFill>
                  <a:schemeClr val="lt1"/>
                </a:solidFill>
              </a:rPr>
              <a:t>Lake Stewardship Community of Practice</a:t>
            </a:r>
            <a:endParaRPr sz="5200">
              <a:solidFill>
                <a:schemeClr val="lt1"/>
              </a:solidFill>
            </a:endParaRPr>
          </a:p>
        </p:txBody>
      </p:sp>
      <p:pic>
        <p:nvPicPr>
          <p:cNvPr id="505" name="Google Shape;505;p3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943225" y="1782978"/>
            <a:ext cx="6305550" cy="50371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3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1" name="Google Shape;511;p36"/>
          <p:cNvSpPr txBox="1">
            <a:spLocks noGrp="1"/>
          </p:cNvSpPr>
          <p:nvPr>
            <p:ph type="title"/>
          </p:nvPr>
        </p:nvSpPr>
        <p:spPr>
          <a:xfrm>
            <a:off x="612648" y="1078992"/>
            <a:ext cx="6268770" cy="1536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Calibri"/>
              <a:buNone/>
            </a:pPr>
            <a:r>
              <a:rPr lang="en-US" sz="5200"/>
              <a:t>ALMS Scholarship</a:t>
            </a:r>
            <a:endParaRPr sz="5200"/>
          </a:p>
        </p:txBody>
      </p:sp>
      <p:sp>
        <p:nvSpPr>
          <p:cNvPr id="512" name="Google Shape;512;p36"/>
          <p:cNvSpPr/>
          <p:nvPr/>
        </p:nvSpPr>
        <p:spPr>
          <a:xfrm rot="5400000">
            <a:off x="853202" y="363389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3" name="Google Shape;513;p36"/>
          <p:cNvSpPr/>
          <p:nvPr/>
        </p:nvSpPr>
        <p:spPr>
          <a:xfrm>
            <a:off x="618506" y="2935541"/>
            <a:ext cx="6217920" cy="18288"/>
          </a:xfrm>
          <a:prstGeom prst="rect">
            <a:avLst/>
          </a:prstGeom>
          <a:solidFill>
            <a:srgbClr val="D5D5D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4" name="Google Shape;514;p36"/>
          <p:cNvSpPr txBox="1">
            <a:spLocks noGrp="1"/>
          </p:cNvSpPr>
          <p:nvPr>
            <p:ph type="body" idx="1"/>
          </p:nvPr>
        </p:nvSpPr>
        <p:spPr>
          <a:xfrm>
            <a:off x="615458" y="3355848"/>
            <a:ext cx="6268770" cy="28254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</a:pPr>
            <a:r>
              <a:rPr lang="en-US" sz="2200"/>
              <a:t>2023 Recipient: Tara Lepine</a:t>
            </a:r>
            <a:endParaRPr/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71717"/>
              </a:buClr>
              <a:buSzPts val="1600"/>
              <a:buNone/>
            </a:pPr>
            <a:r>
              <a:rPr lang="en-US" sz="1800" i="1">
                <a:solidFill>
                  <a:srgbClr val="171717"/>
                </a:solidFill>
              </a:rPr>
              <a:t>An experimental test of the potential for Bull Trout conservation translocations, via instream incubation</a:t>
            </a:r>
            <a:br>
              <a:rPr lang="en-US" sz="1800" i="1"/>
            </a:br>
            <a:r>
              <a:rPr lang="en-US" sz="1800" i="1">
                <a:solidFill>
                  <a:srgbClr val="171717"/>
                </a:solidFill>
              </a:rPr>
              <a:t>capsules, in Alberta.</a:t>
            </a:r>
            <a:endParaRPr sz="2400" i="1"/>
          </a:p>
        </p:txBody>
      </p:sp>
      <p:pic>
        <p:nvPicPr>
          <p:cNvPr id="515" name="Google Shape;515;p36" descr="A person standing on a rocky riverbed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5400000">
            <a:off x="6411613" y="636887"/>
            <a:ext cx="6417274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516" name="Google Shape;516;p36"/>
          <p:cNvSpPr/>
          <p:nvPr/>
        </p:nvSpPr>
        <p:spPr>
          <a:xfrm flipH="1">
            <a:off x="-3" y="6408741"/>
            <a:ext cx="12192000" cy="457200"/>
          </a:xfrm>
          <a:prstGeom prst="rect">
            <a:avLst/>
          </a:prstGeom>
          <a:gradFill>
            <a:gsLst>
              <a:gs pos="0">
                <a:srgbClr val="000000">
                  <a:alpha val="95686"/>
                </a:srgbClr>
              </a:gs>
              <a:gs pos="34000">
                <a:srgbClr val="000000">
                  <a:alpha val="95686"/>
                </a:srgbClr>
              </a:gs>
              <a:gs pos="100000">
                <a:schemeClr val="accent1"/>
              </a:gs>
            </a:gsLst>
            <a:lin ang="8400134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p37"/>
          <p:cNvSpPr txBox="1">
            <a:spLocks noGrp="1"/>
          </p:cNvSpPr>
          <p:nvPr>
            <p:ph type="title"/>
          </p:nvPr>
        </p:nvSpPr>
        <p:spPr>
          <a:xfrm>
            <a:off x="7971600" y="1279825"/>
            <a:ext cx="4220400" cy="111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lang="en-US" sz="3200" b="1"/>
              <a:t>Strategic Objective: </a:t>
            </a:r>
            <a:br>
              <a:rPr lang="en-US" sz="3200" b="1"/>
            </a:br>
            <a:r>
              <a:rPr lang="en-US" sz="3200" b="1"/>
              <a:t>A Healthy Organization</a:t>
            </a:r>
            <a:endParaRPr/>
          </a:p>
        </p:txBody>
      </p:sp>
      <p:pic>
        <p:nvPicPr>
          <p:cNvPr id="522" name="Google Shape;522;p37"/>
          <p:cNvPicPr preferRelativeResize="0"/>
          <p:nvPr/>
        </p:nvPicPr>
        <p:blipFill rotWithShape="1">
          <a:blip r:embed="rId3">
            <a:alphaModFix/>
          </a:blip>
          <a:srcRect l="7098" r="10086"/>
          <a:stretch/>
        </p:blipFill>
        <p:spPr>
          <a:xfrm>
            <a:off x="-9886" y="10"/>
            <a:ext cx="7572605" cy="685799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23" name="Google Shape;523;p37"/>
          <p:cNvCxnSpPr/>
          <p:nvPr/>
        </p:nvCxnSpPr>
        <p:spPr>
          <a:xfrm>
            <a:off x="8199390" y="871146"/>
            <a:ext cx="736939" cy="0"/>
          </a:xfrm>
          <a:prstGeom prst="straightConnector1">
            <a:avLst/>
          </a:prstGeom>
          <a:noFill/>
          <a:ln w="57150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524" name="Google Shape;524;p37"/>
          <p:cNvSpPr txBox="1">
            <a:spLocks noGrp="1"/>
          </p:cNvSpPr>
          <p:nvPr>
            <p:ph type="body" idx="1"/>
          </p:nvPr>
        </p:nvSpPr>
        <p:spPr>
          <a:xfrm>
            <a:off x="8199400" y="2518461"/>
            <a:ext cx="3434100" cy="32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13359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/>
              <a:t>ALMS aims to enable the Board and Staff to be successful, satisfied, and sustainable.</a:t>
            </a:r>
            <a:endParaRPr sz="2000"/>
          </a:p>
          <a:p>
            <a:pPr marL="228600" lvl="0" indent="-8636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 sz="2000"/>
          </a:p>
          <a:p>
            <a:pPr marL="228600" lvl="0" indent="-213359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/>
              <a:t>In 2023, the Board and staff undertook a review of our Mission Vision and Values and developed a new four year strategic plan.</a:t>
            </a:r>
            <a:endParaRPr sz="2000"/>
          </a:p>
        </p:txBody>
      </p:sp>
      <p:sp>
        <p:nvSpPr>
          <p:cNvPr id="525" name="Google Shape;525;p37"/>
          <p:cNvSpPr/>
          <p:nvPr/>
        </p:nvSpPr>
        <p:spPr>
          <a:xfrm flipH="1">
            <a:off x="-3" y="6408741"/>
            <a:ext cx="12192000" cy="457200"/>
          </a:xfrm>
          <a:prstGeom prst="rect">
            <a:avLst/>
          </a:prstGeom>
          <a:gradFill>
            <a:gsLst>
              <a:gs pos="0">
                <a:srgbClr val="000000">
                  <a:alpha val="95686"/>
                </a:srgbClr>
              </a:gs>
              <a:gs pos="34000">
                <a:srgbClr val="000000">
                  <a:alpha val="95686"/>
                </a:srgbClr>
              </a:gs>
              <a:gs pos="100000">
                <a:schemeClr val="accent1"/>
              </a:gs>
            </a:gsLst>
            <a:lin ang="8400134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Google Shape;530;p38"/>
          <p:cNvSpPr txBox="1">
            <a:spLocks noGrp="1"/>
          </p:cNvSpPr>
          <p:nvPr>
            <p:ph type="title"/>
          </p:nvPr>
        </p:nvSpPr>
        <p:spPr>
          <a:xfrm>
            <a:off x="8153400" y="1128094"/>
            <a:ext cx="3434180" cy="5673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lang="en-US" sz="3200" b="1"/>
              <a:t>Clarity of Purpose</a:t>
            </a:r>
            <a:endParaRPr/>
          </a:p>
        </p:txBody>
      </p:sp>
      <p:pic>
        <p:nvPicPr>
          <p:cNvPr id="531" name="Google Shape;531;p38" descr="A snow covered ground with the sun in the background&#10;&#10;Description automatically generated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l="5519" r="11665"/>
          <a:stretch/>
        </p:blipFill>
        <p:spPr>
          <a:xfrm>
            <a:off x="-9886" y="10"/>
            <a:ext cx="7572605" cy="685799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32" name="Google Shape;532;p38"/>
          <p:cNvCxnSpPr/>
          <p:nvPr/>
        </p:nvCxnSpPr>
        <p:spPr>
          <a:xfrm>
            <a:off x="8199390" y="871146"/>
            <a:ext cx="736939" cy="0"/>
          </a:xfrm>
          <a:prstGeom prst="straightConnector1">
            <a:avLst/>
          </a:prstGeom>
          <a:noFill/>
          <a:ln w="57150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533" name="Google Shape;533;p38"/>
          <p:cNvSpPr txBox="1"/>
          <p:nvPr/>
        </p:nvSpPr>
        <p:spPr>
          <a:xfrm>
            <a:off x="7555832" y="1695444"/>
            <a:ext cx="4629300" cy="49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Vision:</a:t>
            </a:r>
            <a:r>
              <a:rPr lang="en-US" sz="1800" b="0" i="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Healthy Lakes for Alberta’s Future</a:t>
            </a:r>
            <a:endParaRPr sz="1800" b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br>
              <a:rPr lang="en-US" sz="1800" b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1" i="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Mission:</a:t>
            </a:r>
            <a:r>
              <a:rPr lang="en-US" sz="1800" b="0" i="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ALMS builds awareness and understanding of lakes by engaging individuals and communities in monitoring, management, and education. </a:t>
            </a:r>
            <a:endParaRPr sz="1800" b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br>
              <a:rPr lang="en-US" sz="1800" b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1" i="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Values: </a:t>
            </a:r>
            <a:endParaRPr sz="18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71450" marR="0" lvl="0" indent="-1714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b="0" i="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ALMS values sustainable, functioning, and resilient lake ecosystems. </a:t>
            </a:r>
            <a:endParaRPr/>
          </a:p>
          <a:p>
            <a:pPr marL="171450" marR="0" lvl="0" indent="-1714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b="0" i="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ALMS values relationships with diverse audiences built on trust, transparency, and respect. </a:t>
            </a:r>
            <a:endParaRPr/>
          </a:p>
          <a:p>
            <a:pPr marL="171450" marR="0" lvl="0" indent="-1714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b="0" i="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ALMS values local, traditional, and scientific knowledge systems for stewardship of Alberta's lakes.</a:t>
            </a:r>
            <a:endParaRPr/>
          </a:p>
          <a:p>
            <a:pPr marL="171450" marR="0" lvl="0" indent="-1714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b="0" i="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ALMS is valued as a credible leader in lake monitoring and management.</a:t>
            </a:r>
            <a:endParaRPr/>
          </a:p>
        </p:txBody>
      </p:sp>
      <p:sp>
        <p:nvSpPr>
          <p:cNvPr id="534" name="Google Shape;534;p38"/>
          <p:cNvSpPr/>
          <p:nvPr/>
        </p:nvSpPr>
        <p:spPr>
          <a:xfrm flipH="1">
            <a:off x="-3" y="6408741"/>
            <a:ext cx="12192000" cy="457200"/>
          </a:xfrm>
          <a:prstGeom prst="rect">
            <a:avLst/>
          </a:prstGeom>
          <a:gradFill>
            <a:gsLst>
              <a:gs pos="0">
                <a:srgbClr val="000000">
                  <a:alpha val="95686"/>
                </a:srgbClr>
              </a:gs>
              <a:gs pos="34000">
                <a:srgbClr val="000000">
                  <a:alpha val="95686"/>
                </a:srgbClr>
              </a:gs>
              <a:gs pos="100000">
                <a:schemeClr val="accent1"/>
              </a:gs>
            </a:gsLst>
            <a:lin ang="8400134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Wabamun Lake, Winter 2023-24. 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Google Shape;539;p39"/>
          <p:cNvSpPr txBox="1">
            <a:spLocks noGrp="1"/>
          </p:cNvSpPr>
          <p:nvPr>
            <p:ph type="title"/>
          </p:nvPr>
        </p:nvSpPr>
        <p:spPr>
          <a:xfrm>
            <a:off x="8153400" y="1128094"/>
            <a:ext cx="3434180" cy="5673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lang="en-US" sz="3200" b="1"/>
              <a:t>Strategic Plan</a:t>
            </a:r>
            <a:endParaRPr/>
          </a:p>
        </p:txBody>
      </p:sp>
      <p:pic>
        <p:nvPicPr>
          <p:cNvPr id="540" name="Google Shape;540;p39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l="8613" r="8613"/>
          <a:stretch/>
        </p:blipFill>
        <p:spPr>
          <a:xfrm>
            <a:off x="-9886" y="10"/>
            <a:ext cx="7572605" cy="685799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41" name="Google Shape;541;p39"/>
          <p:cNvCxnSpPr/>
          <p:nvPr/>
        </p:nvCxnSpPr>
        <p:spPr>
          <a:xfrm>
            <a:off x="8199390" y="871146"/>
            <a:ext cx="736939" cy="0"/>
          </a:xfrm>
          <a:prstGeom prst="straightConnector1">
            <a:avLst/>
          </a:prstGeom>
          <a:noFill/>
          <a:ln w="57150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542" name="Google Shape;542;p39"/>
          <p:cNvSpPr txBox="1"/>
          <p:nvPr/>
        </p:nvSpPr>
        <p:spPr>
          <a:xfrm>
            <a:off x="7681825" y="1952400"/>
            <a:ext cx="4377300" cy="49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i="0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The Board of Directors and Staff have identified five key areas of strategic direction for the Alberta Lake Management Society in 2024-2027.</a:t>
            </a:r>
            <a:br>
              <a:rPr lang="en-US" sz="2000">
                <a:latin typeface="Calibri"/>
                <a:ea typeface="Calibri"/>
                <a:cs typeface="Calibri"/>
                <a:sym typeface="Calibri"/>
              </a:rPr>
            </a:br>
            <a:endParaRPr sz="200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i="0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These areas include: 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556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AutoNum type="arabicPeriod"/>
            </a:pPr>
            <a:r>
              <a:rPr lang="en-US"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Clarity of Purpose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556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AutoNum type="arabicPeriod"/>
            </a:pPr>
            <a:r>
              <a:rPr lang="en-US"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Building Community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556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AutoNum type="arabicPeriod"/>
            </a:pPr>
            <a:r>
              <a:rPr lang="en-US"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Streamlined</a:t>
            </a:r>
            <a:r>
              <a:rPr lang="en-US" sz="200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Data Collection, Storage, and Reporting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556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AutoNum type="arabicPeriod"/>
            </a:pPr>
            <a:r>
              <a:rPr lang="en-US"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Quality Programs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556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AutoNum type="arabicPeriod"/>
            </a:pPr>
            <a:r>
              <a:rPr lang="en-US"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 Healthy Organization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3" name="Google Shape;543;p39"/>
          <p:cNvSpPr/>
          <p:nvPr/>
        </p:nvSpPr>
        <p:spPr>
          <a:xfrm flipH="1">
            <a:off x="-3" y="6408741"/>
            <a:ext cx="12192000" cy="457200"/>
          </a:xfrm>
          <a:prstGeom prst="rect">
            <a:avLst/>
          </a:prstGeom>
          <a:gradFill>
            <a:gsLst>
              <a:gs pos="0">
                <a:srgbClr val="000000">
                  <a:alpha val="95686"/>
                </a:srgbClr>
              </a:gs>
              <a:gs pos="34000">
                <a:srgbClr val="000000">
                  <a:alpha val="95686"/>
                </a:srgbClr>
              </a:gs>
              <a:gs pos="100000">
                <a:schemeClr val="accent1"/>
              </a:gs>
            </a:gsLst>
            <a:lin ang="8400134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Canoeing on Sylvan Lake at the 2023 ALMS Workshop.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Google Shape;116;p4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t="15579" b="943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p4"/>
          <p:cNvSpPr/>
          <p:nvPr/>
        </p:nvSpPr>
        <p:spPr>
          <a:xfrm>
            <a:off x="0" y="0"/>
            <a:ext cx="12188952" cy="1520235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8" name="Google Shape;118;p4"/>
          <p:cNvSpPr/>
          <p:nvPr/>
        </p:nvSpPr>
        <p:spPr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9" name="Google Shape;119;p4"/>
          <p:cNvSpPr/>
          <p:nvPr/>
        </p:nvSpPr>
        <p:spPr>
          <a:xfrm>
            <a:off x="3810000" y="1675744"/>
            <a:ext cx="4572000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Thank you for your financial support.</a:t>
            </a:r>
            <a:endParaRPr/>
          </a:p>
        </p:txBody>
      </p:sp>
      <p:pic>
        <p:nvPicPr>
          <p:cNvPr id="120" name="Google Shape;120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25" y="-332825"/>
            <a:ext cx="3706900" cy="1853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708434" y="44619"/>
            <a:ext cx="2799860" cy="13688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819300" y="205590"/>
            <a:ext cx="3395061" cy="11090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0434047" y="44634"/>
            <a:ext cx="1430950" cy="1430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Google Shape;548;p40"/>
          <p:cNvSpPr txBox="1">
            <a:spLocks noGrp="1"/>
          </p:cNvSpPr>
          <p:nvPr>
            <p:ph type="title"/>
          </p:nvPr>
        </p:nvSpPr>
        <p:spPr>
          <a:xfrm>
            <a:off x="8153400" y="1128094"/>
            <a:ext cx="3434180" cy="5673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lang="en-US" sz="3200" b="1"/>
              <a:t>A Team Effort</a:t>
            </a:r>
            <a:endParaRPr/>
          </a:p>
        </p:txBody>
      </p:sp>
      <p:pic>
        <p:nvPicPr>
          <p:cNvPr id="549" name="Google Shape;549;p40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l="18917" r="18917"/>
          <a:stretch/>
        </p:blipFill>
        <p:spPr>
          <a:xfrm>
            <a:off x="-9886" y="10"/>
            <a:ext cx="7572605" cy="685799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50" name="Google Shape;550;p40"/>
          <p:cNvCxnSpPr/>
          <p:nvPr/>
        </p:nvCxnSpPr>
        <p:spPr>
          <a:xfrm>
            <a:off x="8199390" y="871146"/>
            <a:ext cx="736939" cy="0"/>
          </a:xfrm>
          <a:prstGeom prst="straightConnector1">
            <a:avLst/>
          </a:prstGeom>
          <a:noFill/>
          <a:ln w="57150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551" name="Google Shape;551;p40"/>
          <p:cNvSpPr txBox="1"/>
          <p:nvPr/>
        </p:nvSpPr>
        <p:spPr>
          <a:xfrm>
            <a:off x="7662175" y="1839650"/>
            <a:ext cx="4416600" cy="49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i="0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Thank you to Directors who have attended Board meetings and committee meetings: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Char char="•"/>
            </a:pPr>
            <a:r>
              <a:rPr lang="en-US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Scholarship Committee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Char char="•"/>
            </a:pPr>
            <a:r>
              <a:rPr lang="en-US" sz="1800" i="0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Executive Committee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Char char="•"/>
            </a:pPr>
            <a:r>
              <a:rPr lang="en-US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Workshop Committee</a:t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SzPts val="1800"/>
              <a:buFont typeface="Calibri"/>
              <a:buChar char="•"/>
            </a:pP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Nominating Committee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Thank you to the Directors who take on extra tasks such: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Char char="•"/>
            </a:pPr>
            <a:r>
              <a:rPr lang="en-US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Vice Chair Kellie Nichiporik</a:t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Char char="•"/>
            </a:pPr>
            <a:r>
              <a:rPr lang="en-US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Treasurer Adam Norris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Char char="•"/>
            </a:pPr>
            <a:r>
              <a:rPr lang="en-US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Secretary Jennifer Kerr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Special thanks and farewell to Jennifer Kerr who is an outgoing Director. 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2" name="Google Shape;552;p40"/>
          <p:cNvSpPr/>
          <p:nvPr/>
        </p:nvSpPr>
        <p:spPr>
          <a:xfrm flipH="1">
            <a:off x="-3" y="6408741"/>
            <a:ext cx="12192000" cy="457200"/>
          </a:xfrm>
          <a:prstGeom prst="rect">
            <a:avLst/>
          </a:prstGeom>
          <a:gradFill>
            <a:gsLst>
              <a:gs pos="0">
                <a:srgbClr val="000000">
                  <a:alpha val="95686"/>
                </a:srgbClr>
              </a:gs>
              <a:gs pos="34000">
                <a:srgbClr val="000000">
                  <a:alpha val="95686"/>
                </a:srgbClr>
              </a:gs>
              <a:gs pos="100000">
                <a:schemeClr val="accent1"/>
              </a:gs>
            </a:gsLst>
            <a:lin ang="8400134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p40"/>
          <p:cNvSpPr/>
          <p:nvPr/>
        </p:nvSpPr>
        <p:spPr>
          <a:xfrm flipH="1">
            <a:off x="-3" y="6408741"/>
            <a:ext cx="12192000" cy="457200"/>
          </a:xfrm>
          <a:prstGeom prst="rect">
            <a:avLst/>
          </a:prstGeom>
          <a:gradFill>
            <a:gsLst>
              <a:gs pos="0">
                <a:srgbClr val="000000">
                  <a:alpha val="95686"/>
                </a:srgbClr>
              </a:gs>
              <a:gs pos="34000">
                <a:srgbClr val="000000">
                  <a:alpha val="95686"/>
                </a:srgbClr>
              </a:gs>
              <a:gs pos="100000">
                <a:schemeClr val="accent1"/>
              </a:gs>
            </a:gsLst>
            <a:lin ang="8400134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" name="Picture 6" descr="A body of water with trees and a blue sky&#10;&#10;Description automatically generated">
            <a:extLst>
              <a:ext uri="{FF2B5EF4-FFF2-40B4-BE49-F238E27FC236}">
                <a16:creationId xmlns:a16="http://schemas.microsoft.com/office/drawing/2014/main" id="{DE605398-791D-1878-B937-6CF0C383484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4841" b="27658"/>
          <a:stretch/>
        </p:blipFill>
        <p:spPr>
          <a:xfrm>
            <a:off x="0" y="0"/>
            <a:ext cx="12192003" cy="3429000"/>
          </a:xfrm>
          <a:prstGeom prst="rect">
            <a:avLst/>
          </a:prstGeom>
        </p:spPr>
      </p:pic>
      <p:sp>
        <p:nvSpPr>
          <p:cNvPr id="8" name="Google Shape;153;p7">
            <a:extLst>
              <a:ext uri="{FF2B5EF4-FFF2-40B4-BE49-F238E27FC236}">
                <a16:creationId xmlns:a16="http://schemas.microsoft.com/office/drawing/2014/main" id="{05636ABB-24C2-B444-9845-42EED9EA1BB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-3" y="4611672"/>
            <a:ext cx="5733142" cy="8184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en-US" sz="4000" b="1" dirty="0"/>
              <a:t>Looking Ahead to 2024-2025</a:t>
            </a:r>
            <a:endParaRPr dirty="0"/>
          </a:p>
        </p:txBody>
      </p:sp>
      <p:sp>
        <p:nvSpPr>
          <p:cNvPr id="9" name="Google Shape;155;p7">
            <a:extLst>
              <a:ext uri="{FF2B5EF4-FFF2-40B4-BE49-F238E27FC236}">
                <a16:creationId xmlns:a16="http://schemas.microsoft.com/office/drawing/2014/main" id="{737857E3-4686-9EDE-066A-BCEC664402B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318604" y="3633020"/>
            <a:ext cx="5873393" cy="27757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 dirty="0"/>
              <a:t>Annual Conference in Hinton, AB</a:t>
            </a:r>
          </a:p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 dirty="0"/>
              <a:t>Expanded eDNA monitoring</a:t>
            </a: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endParaRPr lang="en-US" sz="2000"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 dirty="0"/>
              <a:t>Algal Bloom Tracker Project Year 2</a:t>
            </a: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endParaRPr lang="en-US" sz="2000"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 dirty="0"/>
              <a:t>Largest Recreational Water Monitoring Season Yet</a:t>
            </a: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endParaRPr lang="en-US" sz="2000"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561699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p41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59" name="Google Shape;559;p41"/>
          <p:cNvPicPr preferRelativeResize="0"/>
          <p:nvPr/>
        </p:nvPicPr>
        <p:blipFill>
          <a:blip r:embed="rId3"/>
          <a:srcRect t="24556" b="24556"/>
          <a:stretch/>
        </p:blipFill>
        <p:spPr>
          <a:xfrm>
            <a:off x="-1" y="10"/>
            <a:ext cx="12228129" cy="466692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60" name="Google Shape;560;p41"/>
          <p:cNvGrpSpPr/>
          <p:nvPr/>
        </p:nvGrpSpPr>
        <p:grpSpPr>
          <a:xfrm>
            <a:off x="-2" y="2452915"/>
            <a:ext cx="12228128" cy="2385494"/>
            <a:chOff x="-305" y="2987478"/>
            <a:chExt cx="12188952" cy="1828800"/>
          </a:xfrm>
        </p:grpSpPr>
        <p:sp>
          <p:nvSpPr>
            <p:cNvPr id="561" name="Google Shape;561;p41"/>
            <p:cNvSpPr/>
            <p:nvPr/>
          </p:nvSpPr>
          <p:spPr>
            <a:xfrm>
              <a:off x="-305" y="2987478"/>
              <a:ext cx="12188952" cy="1099712"/>
            </a:xfrm>
            <a:custGeom>
              <a:avLst/>
              <a:gdLst/>
              <a:ahLst/>
              <a:cxnLst/>
              <a:rect l="l" t="t" r="r" b="b"/>
              <a:pathLst>
                <a:path w="9182100" h="932744" extrusionOk="0">
                  <a:moveTo>
                    <a:pt x="9182100" y="396420"/>
                  </a:moveTo>
                  <a:cubicBezTo>
                    <a:pt x="9156097" y="395182"/>
                    <a:pt x="9129999" y="393753"/>
                    <a:pt x="9103805" y="392229"/>
                  </a:cubicBezTo>
                  <a:cubicBezTo>
                    <a:pt x="8974169" y="384419"/>
                    <a:pt x="8843105" y="372989"/>
                    <a:pt x="8712422" y="359749"/>
                  </a:cubicBezTo>
                  <a:cubicBezTo>
                    <a:pt x="8581739" y="346319"/>
                    <a:pt x="8451056" y="331269"/>
                    <a:pt x="8322755" y="313362"/>
                  </a:cubicBezTo>
                  <a:cubicBezTo>
                    <a:pt x="8258747" y="304695"/>
                    <a:pt x="8195120" y="294979"/>
                    <a:pt x="8134826" y="283930"/>
                  </a:cubicBezTo>
                  <a:cubicBezTo>
                    <a:pt x="8119872" y="281168"/>
                    <a:pt x="8105013" y="278501"/>
                    <a:pt x="8090916" y="275643"/>
                  </a:cubicBezTo>
                  <a:lnTo>
                    <a:pt x="8069485" y="271262"/>
                  </a:lnTo>
                  <a:lnTo>
                    <a:pt x="8041862" y="266595"/>
                  </a:lnTo>
                  <a:cubicBezTo>
                    <a:pt x="8023574" y="263547"/>
                    <a:pt x="8004524" y="260213"/>
                    <a:pt x="7986903" y="257546"/>
                  </a:cubicBezTo>
                  <a:lnTo>
                    <a:pt x="7934230" y="249640"/>
                  </a:lnTo>
                  <a:cubicBezTo>
                    <a:pt x="7864221" y="239258"/>
                    <a:pt x="7795832" y="230209"/>
                    <a:pt x="7727537" y="221922"/>
                  </a:cubicBezTo>
                  <a:lnTo>
                    <a:pt x="7625239" y="209730"/>
                  </a:lnTo>
                  <a:lnTo>
                    <a:pt x="7523227" y="198110"/>
                  </a:lnTo>
                  <a:cubicBezTo>
                    <a:pt x="7387209" y="183060"/>
                    <a:pt x="7251573" y="170392"/>
                    <a:pt x="7115651" y="158010"/>
                  </a:cubicBezTo>
                  <a:cubicBezTo>
                    <a:pt x="6979730" y="146580"/>
                    <a:pt x="6843522" y="135721"/>
                    <a:pt x="6706839" y="126958"/>
                  </a:cubicBezTo>
                  <a:lnTo>
                    <a:pt x="6604064" y="120862"/>
                  </a:lnTo>
                  <a:cubicBezTo>
                    <a:pt x="6569869" y="118767"/>
                    <a:pt x="6535484" y="116862"/>
                    <a:pt x="6501003" y="115338"/>
                  </a:cubicBezTo>
                  <a:lnTo>
                    <a:pt x="6397467" y="110385"/>
                  </a:lnTo>
                  <a:lnTo>
                    <a:pt x="6293168" y="106860"/>
                  </a:lnTo>
                  <a:cubicBezTo>
                    <a:pt x="6222969" y="105146"/>
                    <a:pt x="6152769" y="103527"/>
                    <a:pt x="6079712" y="103908"/>
                  </a:cubicBezTo>
                  <a:cubicBezTo>
                    <a:pt x="6061710" y="103908"/>
                    <a:pt x="6043708" y="103812"/>
                    <a:pt x="6024563" y="104479"/>
                  </a:cubicBezTo>
                  <a:cubicBezTo>
                    <a:pt x="6005703" y="104955"/>
                    <a:pt x="5986844" y="105527"/>
                    <a:pt x="5968080" y="106479"/>
                  </a:cubicBezTo>
                  <a:cubicBezTo>
                    <a:pt x="5930456" y="108003"/>
                    <a:pt x="5893023" y="110385"/>
                    <a:pt x="5855875" y="113242"/>
                  </a:cubicBezTo>
                  <a:cubicBezTo>
                    <a:pt x="5706904" y="124577"/>
                    <a:pt x="5565934" y="145151"/>
                    <a:pt x="5439251" y="160105"/>
                  </a:cubicBezTo>
                  <a:cubicBezTo>
                    <a:pt x="5311902" y="175536"/>
                    <a:pt x="5194745" y="184680"/>
                    <a:pt x="5075396" y="186585"/>
                  </a:cubicBezTo>
                  <a:cubicBezTo>
                    <a:pt x="4956429" y="188490"/>
                    <a:pt x="4835748" y="182775"/>
                    <a:pt x="4712780" y="171249"/>
                  </a:cubicBezTo>
                  <a:lnTo>
                    <a:pt x="4666679" y="166773"/>
                  </a:lnTo>
                  <a:lnTo>
                    <a:pt x="4620292" y="161629"/>
                  </a:lnTo>
                  <a:cubicBezTo>
                    <a:pt x="4604862" y="160010"/>
                    <a:pt x="4589336" y="157914"/>
                    <a:pt x="4573810" y="156009"/>
                  </a:cubicBezTo>
                  <a:lnTo>
                    <a:pt x="4550569" y="153057"/>
                  </a:lnTo>
                  <a:lnTo>
                    <a:pt x="4538948" y="151628"/>
                  </a:lnTo>
                  <a:lnTo>
                    <a:pt x="4526566" y="149913"/>
                  </a:lnTo>
                  <a:lnTo>
                    <a:pt x="4327779" y="122862"/>
                  </a:lnTo>
                  <a:lnTo>
                    <a:pt x="3929729" y="68189"/>
                  </a:lnTo>
                  <a:lnTo>
                    <a:pt x="3729133" y="41900"/>
                  </a:lnTo>
                  <a:lnTo>
                    <a:pt x="3628930" y="28946"/>
                  </a:lnTo>
                  <a:lnTo>
                    <a:pt x="3573399" y="22278"/>
                  </a:lnTo>
                  <a:cubicBezTo>
                    <a:pt x="3554445" y="19992"/>
                    <a:pt x="3535585" y="17992"/>
                    <a:pt x="3516916" y="16468"/>
                  </a:cubicBezTo>
                  <a:cubicBezTo>
                    <a:pt x="3366611" y="2752"/>
                    <a:pt x="3219736" y="-2010"/>
                    <a:pt x="3074670" y="752"/>
                  </a:cubicBezTo>
                  <a:cubicBezTo>
                    <a:pt x="3002280" y="2181"/>
                    <a:pt x="2930176" y="4467"/>
                    <a:pt x="2858738" y="8753"/>
                  </a:cubicBezTo>
                  <a:cubicBezTo>
                    <a:pt x="2787206" y="13039"/>
                    <a:pt x="2716149" y="18754"/>
                    <a:pt x="2645474" y="25326"/>
                  </a:cubicBezTo>
                  <a:cubicBezTo>
                    <a:pt x="2362581" y="52473"/>
                    <a:pt x="2085975" y="97145"/>
                    <a:pt x="1810798" y="158010"/>
                  </a:cubicBezTo>
                  <a:cubicBezTo>
                    <a:pt x="1741837" y="173345"/>
                    <a:pt x="1673066" y="189442"/>
                    <a:pt x="1602772" y="208111"/>
                  </a:cubicBezTo>
                  <a:lnTo>
                    <a:pt x="1548860" y="222780"/>
                  </a:lnTo>
                  <a:lnTo>
                    <a:pt x="1501331" y="236115"/>
                  </a:lnTo>
                  <a:cubicBezTo>
                    <a:pt x="1471327" y="244497"/>
                    <a:pt x="1441228" y="253450"/>
                    <a:pt x="1411224" y="260880"/>
                  </a:cubicBezTo>
                  <a:cubicBezTo>
                    <a:pt x="1291209" y="293074"/>
                    <a:pt x="1170813" y="318982"/>
                    <a:pt x="1050893" y="338032"/>
                  </a:cubicBezTo>
                  <a:cubicBezTo>
                    <a:pt x="990790" y="347557"/>
                    <a:pt x="931069" y="354796"/>
                    <a:pt x="871252" y="360511"/>
                  </a:cubicBezTo>
                  <a:cubicBezTo>
                    <a:pt x="841438" y="362702"/>
                    <a:pt x="811530" y="365559"/>
                    <a:pt x="781812" y="366512"/>
                  </a:cubicBezTo>
                  <a:cubicBezTo>
                    <a:pt x="751904" y="368512"/>
                    <a:pt x="722376" y="368893"/>
                    <a:pt x="692563" y="369655"/>
                  </a:cubicBezTo>
                  <a:cubicBezTo>
                    <a:pt x="633222" y="370036"/>
                    <a:pt x="574167" y="368131"/>
                    <a:pt x="515017" y="363940"/>
                  </a:cubicBezTo>
                  <a:cubicBezTo>
                    <a:pt x="455867" y="359749"/>
                    <a:pt x="397097" y="351748"/>
                    <a:pt x="337661" y="341937"/>
                  </a:cubicBezTo>
                  <a:cubicBezTo>
                    <a:pt x="278225" y="331936"/>
                    <a:pt x="218599" y="318696"/>
                    <a:pt x="156972" y="303456"/>
                  </a:cubicBezTo>
                  <a:cubicBezTo>
                    <a:pt x="106680" y="290883"/>
                    <a:pt x="55150" y="276405"/>
                    <a:pt x="0" y="261642"/>
                  </a:cubicBezTo>
                  <a:lnTo>
                    <a:pt x="0" y="713412"/>
                  </a:lnTo>
                  <a:cubicBezTo>
                    <a:pt x="3048" y="714841"/>
                    <a:pt x="6096" y="716270"/>
                    <a:pt x="9144" y="717699"/>
                  </a:cubicBezTo>
                  <a:cubicBezTo>
                    <a:pt x="74295" y="747798"/>
                    <a:pt x="142875" y="775896"/>
                    <a:pt x="213360" y="801042"/>
                  </a:cubicBezTo>
                  <a:cubicBezTo>
                    <a:pt x="354521" y="851715"/>
                    <a:pt x="503873" y="887244"/>
                    <a:pt x="653510" y="908199"/>
                  </a:cubicBezTo>
                  <a:cubicBezTo>
                    <a:pt x="803338" y="928773"/>
                    <a:pt x="953929" y="935631"/>
                    <a:pt x="1101947" y="930773"/>
                  </a:cubicBezTo>
                  <a:cubicBezTo>
                    <a:pt x="1250252" y="926582"/>
                    <a:pt x="1396365" y="911437"/>
                    <a:pt x="1540002" y="889434"/>
                  </a:cubicBezTo>
                  <a:cubicBezTo>
                    <a:pt x="1576197" y="884386"/>
                    <a:pt x="1611535" y="877433"/>
                    <a:pt x="1647158" y="871242"/>
                  </a:cubicBezTo>
                  <a:lnTo>
                    <a:pt x="1698117" y="862193"/>
                  </a:lnTo>
                  <a:lnTo>
                    <a:pt x="1742789" y="854668"/>
                  </a:lnTo>
                  <a:cubicBezTo>
                    <a:pt x="1804035" y="845048"/>
                    <a:pt x="1867472" y="835428"/>
                    <a:pt x="1931003" y="826950"/>
                  </a:cubicBezTo>
                  <a:cubicBezTo>
                    <a:pt x="2058353" y="810282"/>
                    <a:pt x="2186750" y="795327"/>
                    <a:pt x="2314861" y="783897"/>
                  </a:cubicBezTo>
                  <a:cubicBezTo>
                    <a:pt x="2378964" y="778087"/>
                    <a:pt x="2442972" y="772467"/>
                    <a:pt x="2506885" y="768086"/>
                  </a:cubicBezTo>
                  <a:cubicBezTo>
                    <a:pt x="2538794" y="765990"/>
                    <a:pt x="2570798" y="763800"/>
                    <a:pt x="2602611" y="762085"/>
                  </a:cubicBezTo>
                  <a:cubicBezTo>
                    <a:pt x="2634520" y="760180"/>
                    <a:pt x="2666333" y="758370"/>
                    <a:pt x="2698052" y="756846"/>
                  </a:cubicBezTo>
                  <a:cubicBezTo>
                    <a:pt x="2761583" y="753894"/>
                    <a:pt x="2825020" y="751703"/>
                    <a:pt x="2887980" y="750846"/>
                  </a:cubicBezTo>
                  <a:cubicBezTo>
                    <a:pt x="2951036" y="749417"/>
                    <a:pt x="3013615" y="749322"/>
                    <a:pt x="3075813" y="750179"/>
                  </a:cubicBezTo>
                  <a:cubicBezTo>
                    <a:pt x="3106865" y="750846"/>
                    <a:pt x="3137916" y="751417"/>
                    <a:pt x="3168587" y="752751"/>
                  </a:cubicBezTo>
                  <a:cubicBezTo>
                    <a:pt x="3199448" y="753703"/>
                    <a:pt x="3229928" y="755227"/>
                    <a:pt x="3260408" y="756656"/>
                  </a:cubicBezTo>
                  <a:cubicBezTo>
                    <a:pt x="3320987" y="760466"/>
                    <a:pt x="3381470" y="764562"/>
                    <a:pt x="3440049" y="771610"/>
                  </a:cubicBezTo>
                  <a:cubicBezTo>
                    <a:pt x="3454908" y="773039"/>
                    <a:pt x="3469386" y="775039"/>
                    <a:pt x="3483864" y="776849"/>
                  </a:cubicBezTo>
                  <a:lnTo>
                    <a:pt x="3528536" y="782469"/>
                  </a:lnTo>
                  <a:lnTo>
                    <a:pt x="3628549" y="796089"/>
                  </a:lnTo>
                  <a:lnTo>
                    <a:pt x="3828574" y="823140"/>
                  </a:lnTo>
                  <a:cubicBezTo>
                    <a:pt x="3962019" y="840190"/>
                    <a:pt x="4095750" y="858573"/>
                    <a:pt x="4231196" y="874099"/>
                  </a:cubicBezTo>
                  <a:lnTo>
                    <a:pt x="4433126" y="897435"/>
                  </a:lnTo>
                  <a:lnTo>
                    <a:pt x="4485990" y="903246"/>
                  </a:lnTo>
                  <a:cubicBezTo>
                    <a:pt x="4503897" y="905151"/>
                    <a:pt x="4521708" y="907341"/>
                    <a:pt x="4539806" y="908961"/>
                  </a:cubicBezTo>
                  <a:lnTo>
                    <a:pt x="4593908" y="914199"/>
                  </a:lnTo>
                  <a:lnTo>
                    <a:pt x="4648296" y="918771"/>
                  </a:lnTo>
                  <a:cubicBezTo>
                    <a:pt x="4793456" y="930392"/>
                    <a:pt x="4942237" y="935631"/>
                    <a:pt x="5092446" y="931154"/>
                  </a:cubicBezTo>
                  <a:cubicBezTo>
                    <a:pt x="5242274" y="927249"/>
                    <a:pt x="5393627" y="911437"/>
                    <a:pt x="5533168" y="891816"/>
                  </a:cubicBezTo>
                  <a:cubicBezTo>
                    <a:pt x="5673471" y="872289"/>
                    <a:pt x="5798820" y="851906"/>
                    <a:pt x="5918169" y="840666"/>
                  </a:cubicBezTo>
                  <a:cubicBezTo>
                    <a:pt x="5948077" y="837809"/>
                    <a:pt x="5977795" y="835237"/>
                    <a:pt x="6007323" y="833237"/>
                  </a:cubicBezTo>
                  <a:cubicBezTo>
                    <a:pt x="6022086" y="832094"/>
                    <a:pt x="6036945" y="831332"/>
                    <a:pt x="6051709" y="830570"/>
                  </a:cubicBezTo>
                  <a:lnTo>
                    <a:pt x="6097429" y="828379"/>
                  </a:lnTo>
                  <a:cubicBezTo>
                    <a:pt x="6158960" y="825236"/>
                    <a:pt x="6223445" y="823807"/>
                    <a:pt x="6287834" y="822569"/>
                  </a:cubicBezTo>
                  <a:cubicBezTo>
                    <a:pt x="6417374" y="820664"/>
                    <a:pt x="6549485" y="820188"/>
                    <a:pt x="6681597" y="821235"/>
                  </a:cubicBezTo>
                  <a:cubicBezTo>
                    <a:pt x="6813899" y="822378"/>
                    <a:pt x="6946773" y="823617"/>
                    <a:pt x="7079647" y="826569"/>
                  </a:cubicBezTo>
                  <a:cubicBezTo>
                    <a:pt x="7212520" y="828951"/>
                    <a:pt x="7345585" y="831903"/>
                    <a:pt x="7478173" y="836094"/>
                  </a:cubicBezTo>
                  <a:cubicBezTo>
                    <a:pt x="7610475" y="839714"/>
                    <a:pt x="7743539" y="844953"/>
                    <a:pt x="7871937" y="851430"/>
                  </a:cubicBezTo>
                  <a:lnTo>
                    <a:pt x="7919657" y="854097"/>
                  </a:lnTo>
                  <a:cubicBezTo>
                    <a:pt x="7935564" y="854954"/>
                    <a:pt x="7949756" y="856192"/>
                    <a:pt x="7964901" y="857240"/>
                  </a:cubicBezTo>
                  <a:lnTo>
                    <a:pt x="8015955" y="861050"/>
                  </a:lnTo>
                  <a:cubicBezTo>
                    <a:pt x="8035195" y="862383"/>
                    <a:pt x="8053769" y="863622"/>
                    <a:pt x="8072247" y="864384"/>
                  </a:cubicBezTo>
                  <a:cubicBezTo>
                    <a:pt x="8145780" y="867527"/>
                    <a:pt x="8216456" y="868479"/>
                    <a:pt x="8286750" y="868384"/>
                  </a:cubicBezTo>
                  <a:cubicBezTo>
                    <a:pt x="8427148" y="867527"/>
                    <a:pt x="8565452" y="862574"/>
                    <a:pt x="8704040" y="853716"/>
                  </a:cubicBezTo>
                  <a:cubicBezTo>
                    <a:pt x="8842534" y="844762"/>
                    <a:pt x="8980741" y="832284"/>
                    <a:pt x="9120188" y="814092"/>
                  </a:cubicBezTo>
                  <a:cubicBezTo>
                    <a:pt x="9140761" y="811425"/>
                    <a:pt x="9161336" y="808567"/>
                    <a:pt x="9181909" y="805519"/>
                  </a:cubicBezTo>
                  <a:lnTo>
                    <a:pt x="9181909" y="396420"/>
                  </a:lnTo>
                  <a:close/>
                </a:path>
              </a:pathLst>
            </a:custGeom>
            <a:solidFill>
              <a:schemeClr val="lt1">
                <a:alpha val="29803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2" name="Google Shape;562;p41"/>
            <p:cNvSpPr/>
            <p:nvPr/>
          </p:nvSpPr>
          <p:spPr>
            <a:xfrm>
              <a:off x="-305" y="3199381"/>
              <a:ext cx="12188952" cy="902694"/>
            </a:xfrm>
            <a:custGeom>
              <a:avLst/>
              <a:gdLst/>
              <a:ahLst/>
              <a:cxnLst/>
              <a:rect l="l" t="t" r="r" b="b"/>
              <a:pathLst>
                <a:path w="9182100" h="765639" extrusionOk="0">
                  <a:moveTo>
                    <a:pt x="9182100" y="351088"/>
                  </a:moveTo>
                  <a:cubicBezTo>
                    <a:pt x="9180862" y="351088"/>
                    <a:pt x="9179719" y="350993"/>
                    <a:pt x="9178480" y="350993"/>
                  </a:cubicBezTo>
                  <a:cubicBezTo>
                    <a:pt x="9047607" y="346421"/>
                    <a:pt x="8915591" y="337944"/>
                    <a:pt x="8783955" y="327561"/>
                  </a:cubicBezTo>
                  <a:cubicBezTo>
                    <a:pt x="8652320" y="316894"/>
                    <a:pt x="8520589" y="304416"/>
                    <a:pt x="8390763" y="288795"/>
                  </a:cubicBezTo>
                  <a:cubicBezTo>
                    <a:pt x="8325898" y="281175"/>
                    <a:pt x="8261509" y="272602"/>
                    <a:pt x="8199502" y="262601"/>
                  </a:cubicBezTo>
                  <a:cubicBezTo>
                    <a:pt x="8184070" y="260029"/>
                    <a:pt x="8168831" y="257553"/>
                    <a:pt x="8153972" y="254886"/>
                  </a:cubicBezTo>
                  <a:lnTo>
                    <a:pt x="8131588" y="250790"/>
                  </a:lnTo>
                  <a:lnTo>
                    <a:pt x="8104632" y="246504"/>
                  </a:lnTo>
                  <a:cubicBezTo>
                    <a:pt x="8086725" y="243741"/>
                    <a:pt x="8068247" y="240598"/>
                    <a:pt x="8050911" y="238217"/>
                  </a:cubicBezTo>
                  <a:lnTo>
                    <a:pt x="7998810" y="230978"/>
                  </a:lnTo>
                  <a:cubicBezTo>
                    <a:pt x="7860697" y="212023"/>
                    <a:pt x="7725633" y="198021"/>
                    <a:pt x="7589902" y="183925"/>
                  </a:cubicBezTo>
                  <a:cubicBezTo>
                    <a:pt x="7454360" y="170304"/>
                    <a:pt x="7319010" y="158779"/>
                    <a:pt x="7183469" y="147634"/>
                  </a:cubicBezTo>
                  <a:cubicBezTo>
                    <a:pt x="7047929" y="137252"/>
                    <a:pt x="6912198" y="127632"/>
                    <a:pt x="6775990" y="119821"/>
                  </a:cubicBezTo>
                  <a:cubicBezTo>
                    <a:pt x="6639592" y="112582"/>
                    <a:pt x="6503194" y="105439"/>
                    <a:pt x="6364795" y="102391"/>
                  </a:cubicBezTo>
                  <a:cubicBezTo>
                    <a:pt x="6295263" y="101057"/>
                    <a:pt x="6225826" y="99819"/>
                    <a:pt x="6154293" y="100581"/>
                  </a:cubicBezTo>
                  <a:cubicBezTo>
                    <a:pt x="6136577" y="100581"/>
                    <a:pt x="6118860" y="100581"/>
                    <a:pt x="6100287" y="101343"/>
                  </a:cubicBezTo>
                  <a:cubicBezTo>
                    <a:pt x="6081903" y="101819"/>
                    <a:pt x="6063615" y="102486"/>
                    <a:pt x="6045327" y="103438"/>
                  </a:cubicBezTo>
                  <a:cubicBezTo>
                    <a:pt x="6008656" y="104962"/>
                    <a:pt x="5972175" y="107439"/>
                    <a:pt x="5935980" y="110296"/>
                  </a:cubicBezTo>
                  <a:cubicBezTo>
                    <a:pt x="5790724" y="121631"/>
                    <a:pt x="5651659" y="142110"/>
                    <a:pt x="5523357" y="157635"/>
                  </a:cubicBezTo>
                  <a:cubicBezTo>
                    <a:pt x="5394484" y="173542"/>
                    <a:pt x="5273040" y="183543"/>
                    <a:pt x="5149882" y="185639"/>
                  </a:cubicBezTo>
                  <a:cubicBezTo>
                    <a:pt x="5027010" y="187925"/>
                    <a:pt x="4902803" y="182210"/>
                    <a:pt x="4777073" y="170685"/>
                  </a:cubicBezTo>
                  <a:lnTo>
                    <a:pt x="4729925" y="166208"/>
                  </a:lnTo>
                  <a:lnTo>
                    <a:pt x="4682585" y="161064"/>
                  </a:lnTo>
                  <a:cubicBezTo>
                    <a:pt x="4666869" y="159445"/>
                    <a:pt x="4650963" y="157350"/>
                    <a:pt x="4635151" y="155445"/>
                  </a:cubicBezTo>
                  <a:lnTo>
                    <a:pt x="4611434" y="152492"/>
                  </a:lnTo>
                  <a:cubicBezTo>
                    <a:pt x="4603623" y="151539"/>
                    <a:pt x="4595622" y="150587"/>
                    <a:pt x="4587145" y="149349"/>
                  </a:cubicBezTo>
                  <a:lnTo>
                    <a:pt x="4387977" y="122774"/>
                  </a:lnTo>
                  <a:lnTo>
                    <a:pt x="3989356" y="68577"/>
                  </a:lnTo>
                  <a:lnTo>
                    <a:pt x="3789140" y="42192"/>
                  </a:lnTo>
                  <a:lnTo>
                    <a:pt x="3689033" y="29143"/>
                  </a:lnTo>
                  <a:lnTo>
                    <a:pt x="3634835" y="22571"/>
                  </a:lnTo>
                  <a:cubicBezTo>
                    <a:pt x="3616452" y="20285"/>
                    <a:pt x="3598069" y="18380"/>
                    <a:pt x="3579876" y="16856"/>
                  </a:cubicBezTo>
                  <a:cubicBezTo>
                    <a:pt x="3433667" y="3140"/>
                    <a:pt x="3289840" y="-1622"/>
                    <a:pt x="3147441" y="473"/>
                  </a:cubicBezTo>
                  <a:cubicBezTo>
                    <a:pt x="3005138" y="2283"/>
                    <a:pt x="2864263" y="10188"/>
                    <a:pt x="2724722" y="22857"/>
                  </a:cubicBezTo>
                  <a:cubicBezTo>
                    <a:pt x="2445353" y="48098"/>
                    <a:pt x="2171129" y="90198"/>
                    <a:pt x="1898428" y="147730"/>
                  </a:cubicBezTo>
                  <a:cubicBezTo>
                    <a:pt x="1830134" y="162208"/>
                    <a:pt x="1762030" y="177448"/>
                    <a:pt x="1692878" y="195069"/>
                  </a:cubicBezTo>
                  <a:lnTo>
                    <a:pt x="1640205" y="208785"/>
                  </a:lnTo>
                  <a:lnTo>
                    <a:pt x="1592294" y="221643"/>
                  </a:lnTo>
                  <a:cubicBezTo>
                    <a:pt x="1561624" y="229740"/>
                    <a:pt x="1530858" y="238503"/>
                    <a:pt x="1500092" y="245551"/>
                  </a:cubicBezTo>
                  <a:cubicBezTo>
                    <a:pt x="1377125" y="276412"/>
                    <a:pt x="1253490" y="300987"/>
                    <a:pt x="1130046" y="318227"/>
                  </a:cubicBezTo>
                  <a:cubicBezTo>
                    <a:pt x="1068229" y="326895"/>
                    <a:pt x="1006602" y="333086"/>
                    <a:pt x="944880" y="337658"/>
                  </a:cubicBezTo>
                  <a:cubicBezTo>
                    <a:pt x="914114" y="339277"/>
                    <a:pt x="883253" y="341563"/>
                    <a:pt x="852583" y="341944"/>
                  </a:cubicBezTo>
                  <a:cubicBezTo>
                    <a:pt x="821817" y="343278"/>
                    <a:pt x="791147" y="342992"/>
                    <a:pt x="760476" y="343087"/>
                  </a:cubicBezTo>
                  <a:cubicBezTo>
                    <a:pt x="699230" y="342135"/>
                    <a:pt x="638175" y="338706"/>
                    <a:pt x="577215" y="332800"/>
                  </a:cubicBezTo>
                  <a:cubicBezTo>
                    <a:pt x="516255" y="326895"/>
                    <a:pt x="455771" y="317179"/>
                    <a:pt x="394907" y="305463"/>
                  </a:cubicBezTo>
                  <a:cubicBezTo>
                    <a:pt x="334137" y="293557"/>
                    <a:pt x="273368" y="278412"/>
                    <a:pt x="211265" y="261363"/>
                  </a:cubicBezTo>
                  <a:cubicBezTo>
                    <a:pt x="149066" y="244123"/>
                    <a:pt x="85820" y="224310"/>
                    <a:pt x="17526" y="204880"/>
                  </a:cubicBezTo>
                  <a:cubicBezTo>
                    <a:pt x="11716" y="203165"/>
                    <a:pt x="5906" y="201546"/>
                    <a:pt x="0" y="199927"/>
                  </a:cubicBezTo>
                  <a:lnTo>
                    <a:pt x="0" y="526920"/>
                  </a:lnTo>
                  <a:cubicBezTo>
                    <a:pt x="32576" y="541874"/>
                    <a:pt x="66104" y="557114"/>
                    <a:pt x="100298" y="571973"/>
                  </a:cubicBezTo>
                  <a:cubicBezTo>
                    <a:pt x="164973" y="600167"/>
                    <a:pt x="232410" y="626456"/>
                    <a:pt x="301562" y="649697"/>
                  </a:cubicBezTo>
                  <a:cubicBezTo>
                    <a:pt x="439865" y="696655"/>
                    <a:pt x="585216" y="728754"/>
                    <a:pt x="731044" y="746947"/>
                  </a:cubicBezTo>
                  <a:cubicBezTo>
                    <a:pt x="876967" y="764664"/>
                    <a:pt x="1023652" y="769426"/>
                    <a:pt x="1168241" y="762759"/>
                  </a:cubicBezTo>
                  <a:cubicBezTo>
                    <a:pt x="1313021" y="756663"/>
                    <a:pt x="1455896" y="740185"/>
                    <a:pt x="1596581" y="716944"/>
                  </a:cubicBezTo>
                  <a:cubicBezTo>
                    <a:pt x="1632014" y="711610"/>
                    <a:pt x="1666685" y="704371"/>
                    <a:pt x="1701641" y="697894"/>
                  </a:cubicBezTo>
                  <a:lnTo>
                    <a:pt x="1752124" y="688273"/>
                  </a:lnTo>
                  <a:lnTo>
                    <a:pt x="1797939" y="679891"/>
                  </a:lnTo>
                  <a:cubicBezTo>
                    <a:pt x="1860328" y="669128"/>
                    <a:pt x="1924431" y="658746"/>
                    <a:pt x="1988630" y="649316"/>
                  </a:cubicBezTo>
                  <a:cubicBezTo>
                    <a:pt x="2117217" y="630838"/>
                    <a:pt x="2246852" y="614645"/>
                    <a:pt x="2376297" y="601691"/>
                  </a:cubicBezTo>
                  <a:cubicBezTo>
                    <a:pt x="2441067" y="595214"/>
                    <a:pt x="2505742" y="589118"/>
                    <a:pt x="2570416" y="584165"/>
                  </a:cubicBezTo>
                  <a:cubicBezTo>
                    <a:pt x="2635091" y="579402"/>
                    <a:pt x="2699671" y="574831"/>
                    <a:pt x="2764155" y="571497"/>
                  </a:cubicBezTo>
                  <a:cubicBezTo>
                    <a:pt x="2828639" y="568068"/>
                    <a:pt x="2892933" y="565401"/>
                    <a:pt x="2956941" y="564163"/>
                  </a:cubicBezTo>
                  <a:cubicBezTo>
                    <a:pt x="3021045" y="562353"/>
                    <a:pt x="3084766" y="561972"/>
                    <a:pt x="3148298" y="562639"/>
                  </a:cubicBezTo>
                  <a:cubicBezTo>
                    <a:pt x="3211735" y="563305"/>
                    <a:pt x="3274695" y="565591"/>
                    <a:pt x="3337274" y="568544"/>
                  </a:cubicBezTo>
                  <a:cubicBezTo>
                    <a:pt x="3399568" y="572259"/>
                    <a:pt x="3461671" y="576259"/>
                    <a:pt x="3522345" y="583308"/>
                  </a:cubicBezTo>
                  <a:cubicBezTo>
                    <a:pt x="3537680" y="584737"/>
                    <a:pt x="3552730" y="586737"/>
                    <a:pt x="3567779" y="588642"/>
                  </a:cubicBezTo>
                  <a:lnTo>
                    <a:pt x="3613785" y="594357"/>
                  </a:lnTo>
                  <a:lnTo>
                    <a:pt x="3713798" y="607882"/>
                  </a:lnTo>
                  <a:lnTo>
                    <a:pt x="3913823" y="634838"/>
                  </a:lnTo>
                  <a:cubicBezTo>
                    <a:pt x="4047268" y="652078"/>
                    <a:pt x="4180904" y="670366"/>
                    <a:pt x="4315873" y="686273"/>
                  </a:cubicBezTo>
                  <a:lnTo>
                    <a:pt x="4517422" y="710086"/>
                  </a:lnTo>
                  <a:cubicBezTo>
                    <a:pt x="4586573" y="717896"/>
                    <a:pt x="4657916" y="725992"/>
                    <a:pt x="4728972" y="731422"/>
                  </a:cubicBezTo>
                  <a:cubicBezTo>
                    <a:pt x="4871371" y="743042"/>
                    <a:pt x="5016627" y="748376"/>
                    <a:pt x="5162931" y="744185"/>
                  </a:cubicBezTo>
                  <a:cubicBezTo>
                    <a:pt x="5308949" y="740566"/>
                    <a:pt x="5456111" y="725611"/>
                    <a:pt x="5594033" y="706466"/>
                  </a:cubicBezTo>
                  <a:cubicBezTo>
                    <a:pt x="5732621" y="687511"/>
                    <a:pt x="5859876" y="667033"/>
                    <a:pt x="5982939" y="655793"/>
                  </a:cubicBezTo>
                  <a:cubicBezTo>
                    <a:pt x="6013799" y="652936"/>
                    <a:pt x="6044375" y="650364"/>
                    <a:pt x="6075045" y="648459"/>
                  </a:cubicBezTo>
                  <a:cubicBezTo>
                    <a:pt x="6105906" y="646363"/>
                    <a:pt x="6135529" y="645125"/>
                    <a:pt x="6167819" y="643887"/>
                  </a:cubicBezTo>
                  <a:cubicBezTo>
                    <a:pt x="6230779" y="641125"/>
                    <a:pt x="6295930" y="640077"/>
                    <a:pt x="6361081" y="639124"/>
                  </a:cubicBezTo>
                  <a:cubicBezTo>
                    <a:pt x="6491955" y="637981"/>
                    <a:pt x="6624638" y="638553"/>
                    <a:pt x="6757321" y="640458"/>
                  </a:cubicBezTo>
                  <a:cubicBezTo>
                    <a:pt x="6890195" y="642553"/>
                    <a:pt x="7023449" y="645030"/>
                    <a:pt x="7156704" y="649030"/>
                  </a:cubicBezTo>
                  <a:cubicBezTo>
                    <a:pt x="7289959" y="652650"/>
                    <a:pt x="7423404" y="656841"/>
                    <a:pt x="7556373" y="662365"/>
                  </a:cubicBezTo>
                  <a:cubicBezTo>
                    <a:pt x="7689152" y="667509"/>
                    <a:pt x="7822502" y="673986"/>
                    <a:pt x="7952328" y="682177"/>
                  </a:cubicBezTo>
                  <a:lnTo>
                    <a:pt x="8000714" y="685511"/>
                  </a:lnTo>
                  <a:cubicBezTo>
                    <a:pt x="8016811" y="686654"/>
                    <a:pt x="8031670" y="688178"/>
                    <a:pt x="8047196" y="689416"/>
                  </a:cubicBezTo>
                  <a:lnTo>
                    <a:pt x="8097965" y="693893"/>
                  </a:lnTo>
                  <a:cubicBezTo>
                    <a:pt x="8116539" y="695417"/>
                    <a:pt x="8134731" y="696846"/>
                    <a:pt x="8152733" y="697894"/>
                  </a:cubicBezTo>
                  <a:cubicBezTo>
                    <a:pt x="8224647" y="701989"/>
                    <a:pt x="8294465" y="704085"/>
                    <a:pt x="8363903" y="705133"/>
                  </a:cubicBezTo>
                  <a:cubicBezTo>
                    <a:pt x="8502777" y="706657"/>
                    <a:pt x="8640223" y="704180"/>
                    <a:pt x="8777764" y="698084"/>
                  </a:cubicBezTo>
                  <a:cubicBezTo>
                    <a:pt x="8912352" y="692083"/>
                    <a:pt x="9046845" y="682749"/>
                    <a:pt x="9182005" y="668366"/>
                  </a:cubicBezTo>
                  <a:lnTo>
                    <a:pt x="9182005" y="351088"/>
                  </a:lnTo>
                  <a:close/>
                </a:path>
              </a:pathLst>
            </a:custGeom>
            <a:solidFill>
              <a:schemeClr val="lt1">
                <a:alpha val="29803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3" name="Google Shape;563;p41"/>
            <p:cNvSpPr/>
            <p:nvPr/>
          </p:nvSpPr>
          <p:spPr>
            <a:xfrm>
              <a:off x="-305" y="3501488"/>
              <a:ext cx="12188952" cy="641669"/>
            </a:xfrm>
            <a:custGeom>
              <a:avLst/>
              <a:gdLst/>
              <a:ahLst/>
              <a:cxnLst/>
              <a:rect l="l" t="t" r="r" b="b"/>
              <a:pathLst>
                <a:path w="9182100" h="544245" extrusionOk="0">
                  <a:moveTo>
                    <a:pt x="9182100" y="154189"/>
                  </a:moveTo>
                  <a:cubicBezTo>
                    <a:pt x="9137618" y="157142"/>
                    <a:pt x="9092851" y="159904"/>
                    <a:pt x="9047702" y="162762"/>
                  </a:cubicBezTo>
                  <a:cubicBezTo>
                    <a:pt x="8917114" y="170668"/>
                    <a:pt x="8784717" y="178002"/>
                    <a:pt x="8652224" y="178287"/>
                  </a:cubicBezTo>
                  <a:cubicBezTo>
                    <a:pt x="8519732" y="178764"/>
                    <a:pt x="8387049" y="171239"/>
                    <a:pt x="8255603" y="161047"/>
                  </a:cubicBezTo>
                  <a:cubicBezTo>
                    <a:pt x="8189881" y="155904"/>
                    <a:pt x="8124539" y="149236"/>
                    <a:pt x="8060722" y="140854"/>
                  </a:cubicBezTo>
                  <a:cubicBezTo>
                    <a:pt x="8044815" y="138759"/>
                    <a:pt x="8029099" y="136473"/>
                    <a:pt x="8013478" y="134187"/>
                  </a:cubicBezTo>
                  <a:lnTo>
                    <a:pt x="7990428" y="130567"/>
                  </a:lnTo>
                  <a:lnTo>
                    <a:pt x="7964139" y="126853"/>
                  </a:lnTo>
                  <a:cubicBezTo>
                    <a:pt x="7946708" y="124376"/>
                    <a:pt x="7928896" y="121709"/>
                    <a:pt x="7911656" y="119518"/>
                  </a:cubicBezTo>
                  <a:lnTo>
                    <a:pt x="7860220" y="113232"/>
                  </a:lnTo>
                  <a:cubicBezTo>
                    <a:pt x="7723728" y="96277"/>
                    <a:pt x="7589044" y="83038"/>
                    <a:pt x="7453884" y="70369"/>
                  </a:cubicBezTo>
                  <a:cubicBezTo>
                    <a:pt x="7318915" y="57701"/>
                    <a:pt x="7184041" y="46366"/>
                    <a:pt x="7048976" y="36556"/>
                  </a:cubicBezTo>
                  <a:cubicBezTo>
                    <a:pt x="6981444" y="31793"/>
                    <a:pt x="6913912" y="26840"/>
                    <a:pt x="6846285" y="22649"/>
                  </a:cubicBezTo>
                  <a:cubicBezTo>
                    <a:pt x="6778657" y="18553"/>
                    <a:pt x="6710934" y="14934"/>
                    <a:pt x="6643212" y="11600"/>
                  </a:cubicBezTo>
                  <a:lnTo>
                    <a:pt x="6541485" y="7314"/>
                  </a:lnTo>
                  <a:cubicBezTo>
                    <a:pt x="6507576" y="5790"/>
                    <a:pt x="6473667" y="4647"/>
                    <a:pt x="6439567" y="3885"/>
                  </a:cubicBezTo>
                  <a:lnTo>
                    <a:pt x="6337459" y="1313"/>
                  </a:lnTo>
                  <a:lnTo>
                    <a:pt x="6234970" y="75"/>
                  </a:lnTo>
                  <a:cubicBezTo>
                    <a:pt x="6166295" y="-116"/>
                    <a:pt x="6097715" y="-116"/>
                    <a:pt x="6027802" y="2265"/>
                  </a:cubicBezTo>
                  <a:cubicBezTo>
                    <a:pt x="5993320" y="3123"/>
                    <a:pt x="5957412" y="4456"/>
                    <a:pt x="5921978" y="6552"/>
                  </a:cubicBezTo>
                  <a:cubicBezTo>
                    <a:pt x="5886546" y="8552"/>
                    <a:pt x="5851112" y="11124"/>
                    <a:pt x="5815965" y="14362"/>
                  </a:cubicBezTo>
                  <a:cubicBezTo>
                    <a:pt x="5674995" y="27126"/>
                    <a:pt x="5538597" y="48938"/>
                    <a:pt x="5408390" y="67036"/>
                  </a:cubicBezTo>
                  <a:cubicBezTo>
                    <a:pt x="5277993" y="85514"/>
                    <a:pt x="5151692" y="99039"/>
                    <a:pt x="5023866" y="103992"/>
                  </a:cubicBezTo>
                  <a:cubicBezTo>
                    <a:pt x="4960049" y="106660"/>
                    <a:pt x="4895946" y="107231"/>
                    <a:pt x="4831556" y="106374"/>
                  </a:cubicBezTo>
                  <a:cubicBezTo>
                    <a:pt x="4767167" y="105231"/>
                    <a:pt x="4702588" y="102468"/>
                    <a:pt x="4637723" y="98754"/>
                  </a:cubicBezTo>
                  <a:cubicBezTo>
                    <a:pt x="4572762" y="95230"/>
                    <a:pt x="4507992" y="88848"/>
                    <a:pt x="4442460" y="83038"/>
                  </a:cubicBezTo>
                  <a:cubicBezTo>
                    <a:pt x="4408837" y="80752"/>
                    <a:pt x="4375214" y="79228"/>
                    <a:pt x="4341686" y="77227"/>
                  </a:cubicBezTo>
                  <a:cubicBezTo>
                    <a:pt x="4308158" y="75227"/>
                    <a:pt x="4274534" y="73417"/>
                    <a:pt x="4241006" y="71989"/>
                  </a:cubicBezTo>
                  <a:cubicBezTo>
                    <a:pt x="4106895" y="65131"/>
                    <a:pt x="3971925" y="59797"/>
                    <a:pt x="3836956" y="54177"/>
                  </a:cubicBezTo>
                  <a:lnTo>
                    <a:pt x="3634549" y="45414"/>
                  </a:lnTo>
                  <a:lnTo>
                    <a:pt x="3533394" y="40461"/>
                  </a:lnTo>
                  <a:lnTo>
                    <a:pt x="3481959" y="37889"/>
                  </a:lnTo>
                  <a:cubicBezTo>
                    <a:pt x="3464719" y="37127"/>
                    <a:pt x="3447479" y="36079"/>
                    <a:pt x="3430238" y="35889"/>
                  </a:cubicBezTo>
                  <a:cubicBezTo>
                    <a:pt x="3292602" y="31126"/>
                    <a:pt x="3156299" y="33603"/>
                    <a:pt x="3020473" y="37603"/>
                  </a:cubicBezTo>
                  <a:cubicBezTo>
                    <a:pt x="2884741" y="41985"/>
                    <a:pt x="2749487" y="48843"/>
                    <a:pt x="2614422" y="56844"/>
                  </a:cubicBezTo>
                  <a:lnTo>
                    <a:pt x="2208657" y="81609"/>
                  </a:lnTo>
                  <a:cubicBezTo>
                    <a:pt x="2073116" y="89991"/>
                    <a:pt x="1937195" y="97515"/>
                    <a:pt x="1800606" y="107612"/>
                  </a:cubicBezTo>
                  <a:cubicBezTo>
                    <a:pt x="1732217" y="112184"/>
                    <a:pt x="1663827" y="117804"/>
                    <a:pt x="1594676" y="124948"/>
                  </a:cubicBezTo>
                  <a:lnTo>
                    <a:pt x="1491996" y="136568"/>
                  </a:lnTo>
                  <a:lnTo>
                    <a:pt x="1442942" y="141902"/>
                  </a:lnTo>
                  <a:lnTo>
                    <a:pt x="1418463" y="144664"/>
                  </a:lnTo>
                  <a:lnTo>
                    <a:pt x="1393984" y="146855"/>
                  </a:lnTo>
                  <a:cubicBezTo>
                    <a:pt x="1263491" y="159142"/>
                    <a:pt x="1134142" y="166667"/>
                    <a:pt x="1006697" y="169810"/>
                  </a:cubicBezTo>
                  <a:cubicBezTo>
                    <a:pt x="942975" y="172001"/>
                    <a:pt x="879729" y="171239"/>
                    <a:pt x="816864" y="170953"/>
                  </a:cubicBezTo>
                  <a:lnTo>
                    <a:pt x="769906" y="169715"/>
                  </a:lnTo>
                  <a:cubicBezTo>
                    <a:pt x="754285" y="169525"/>
                    <a:pt x="738569" y="169048"/>
                    <a:pt x="723043" y="168096"/>
                  </a:cubicBezTo>
                  <a:lnTo>
                    <a:pt x="676370" y="166286"/>
                  </a:lnTo>
                  <a:cubicBezTo>
                    <a:pt x="660845" y="165238"/>
                    <a:pt x="645414" y="164095"/>
                    <a:pt x="629888" y="163333"/>
                  </a:cubicBezTo>
                  <a:cubicBezTo>
                    <a:pt x="568071" y="159047"/>
                    <a:pt x="506540" y="154094"/>
                    <a:pt x="445484" y="146093"/>
                  </a:cubicBezTo>
                  <a:cubicBezTo>
                    <a:pt x="384524" y="137997"/>
                    <a:pt x="323850" y="128091"/>
                    <a:pt x="263366" y="115232"/>
                  </a:cubicBezTo>
                  <a:cubicBezTo>
                    <a:pt x="202787" y="102850"/>
                    <a:pt x="142589" y="87419"/>
                    <a:pt x="81439" y="70369"/>
                  </a:cubicBezTo>
                  <a:cubicBezTo>
                    <a:pt x="66199" y="66178"/>
                    <a:pt x="50864" y="61702"/>
                    <a:pt x="35338" y="57034"/>
                  </a:cubicBezTo>
                  <a:lnTo>
                    <a:pt x="0" y="46652"/>
                  </a:lnTo>
                  <a:lnTo>
                    <a:pt x="0" y="426795"/>
                  </a:lnTo>
                  <a:cubicBezTo>
                    <a:pt x="58198" y="446416"/>
                    <a:pt x="117920" y="464323"/>
                    <a:pt x="178594" y="479658"/>
                  </a:cubicBezTo>
                  <a:cubicBezTo>
                    <a:pt x="319850" y="514901"/>
                    <a:pt x="465582" y="537094"/>
                    <a:pt x="610457" y="542619"/>
                  </a:cubicBezTo>
                  <a:cubicBezTo>
                    <a:pt x="682943" y="545953"/>
                    <a:pt x="755142" y="543762"/>
                    <a:pt x="826865" y="539666"/>
                  </a:cubicBezTo>
                  <a:cubicBezTo>
                    <a:pt x="898398" y="534523"/>
                    <a:pt x="969645" y="526903"/>
                    <a:pt x="1039654" y="515187"/>
                  </a:cubicBezTo>
                  <a:cubicBezTo>
                    <a:pt x="1180052" y="492517"/>
                    <a:pt x="1316736" y="457751"/>
                    <a:pt x="1449705" y="415270"/>
                  </a:cubicBezTo>
                  <a:cubicBezTo>
                    <a:pt x="1483138" y="405364"/>
                    <a:pt x="1515809" y="393172"/>
                    <a:pt x="1548765" y="382123"/>
                  </a:cubicBezTo>
                  <a:lnTo>
                    <a:pt x="1642872" y="349261"/>
                  </a:lnTo>
                  <a:cubicBezTo>
                    <a:pt x="1705261" y="328211"/>
                    <a:pt x="1768983" y="308208"/>
                    <a:pt x="1832991" y="289158"/>
                  </a:cubicBezTo>
                  <a:cubicBezTo>
                    <a:pt x="1961198" y="251821"/>
                    <a:pt x="2091404" y="219435"/>
                    <a:pt x="2222754" y="193623"/>
                  </a:cubicBezTo>
                  <a:cubicBezTo>
                    <a:pt x="2354199" y="168382"/>
                    <a:pt x="2486882" y="149332"/>
                    <a:pt x="2620137" y="138378"/>
                  </a:cubicBezTo>
                  <a:cubicBezTo>
                    <a:pt x="2753392" y="127424"/>
                    <a:pt x="2887123" y="122947"/>
                    <a:pt x="3020473" y="127234"/>
                  </a:cubicBezTo>
                  <a:cubicBezTo>
                    <a:pt x="3087148" y="129043"/>
                    <a:pt x="3153632" y="133711"/>
                    <a:pt x="3219736" y="139807"/>
                  </a:cubicBezTo>
                  <a:cubicBezTo>
                    <a:pt x="3252788" y="143426"/>
                    <a:pt x="3285839" y="146760"/>
                    <a:pt x="3318605" y="151713"/>
                  </a:cubicBezTo>
                  <a:lnTo>
                    <a:pt x="3367754" y="158666"/>
                  </a:lnTo>
                  <a:cubicBezTo>
                    <a:pt x="3384042" y="161238"/>
                    <a:pt x="3400330" y="164000"/>
                    <a:pt x="3416618" y="166858"/>
                  </a:cubicBezTo>
                  <a:cubicBezTo>
                    <a:pt x="3432905" y="169525"/>
                    <a:pt x="3449003" y="172954"/>
                    <a:pt x="3465195" y="176097"/>
                  </a:cubicBezTo>
                  <a:cubicBezTo>
                    <a:pt x="3481483" y="179431"/>
                    <a:pt x="3497199" y="182288"/>
                    <a:pt x="3513868" y="185908"/>
                  </a:cubicBezTo>
                  <a:lnTo>
                    <a:pt x="3612737" y="207625"/>
                  </a:lnTo>
                  <a:lnTo>
                    <a:pt x="3810381" y="252106"/>
                  </a:lnTo>
                  <a:cubicBezTo>
                    <a:pt x="3942112" y="282015"/>
                    <a:pt x="4073843" y="312590"/>
                    <a:pt x="4206621" y="339736"/>
                  </a:cubicBezTo>
                  <a:cubicBezTo>
                    <a:pt x="4239768" y="346785"/>
                    <a:pt x="4272915" y="353452"/>
                    <a:pt x="4306062" y="359834"/>
                  </a:cubicBezTo>
                  <a:cubicBezTo>
                    <a:pt x="4339209" y="366216"/>
                    <a:pt x="4372356" y="372979"/>
                    <a:pt x="4405503" y="378979"/>
                  </a:cubicBezTo>
                  <a:cubicBezTo>
                    <a:pt x="4473416" y="389266"/>
                    <a:pt x="4542378" y="398410"/>
                    <a:pt x="4611529" y="405745"/>
                  </a:cubicBezTo>
                  <a:cubicBezTo>
                    <a:pt x="4749832" y="420794"/>
                    <a:pt x="4890326" y="428795"/>
                    <a:pt x="5031677" y="427462"/>
                  </a:cubicBezTo>
                  <a:cubicBezTo>
                    <a:pt x="5102352" y="426985"/>
                    <a:pt x="5173028" y="423747"/>
                    <a:pt x="5243227" y="418699"/>
                  </a:cubicBezTo>
                  <a:cubicBezTo>
                    <a:pt x="5313427" y="413650"/>
                    <a:pt x="5382959" y="406030"/>
                    <a:pt x="5451062" y="398029"/>
                  </a:cubicBezTo>
                  <a:cubicBezTo>
                    <a:pt x="5587651" y="381551"/>
                    <a:pt x="5717381" y="362501"/>
                    <a:pt x="5844635" y="353071"/>
                  </a:cubicBezTo>
                  <a:cubicBezTo>
                    <a:pt x="5876544" y="350690"/>
                    <a:pt x="5908262" y="348404"/>
                    <a:pt x="5939981" y="346975"/>
                  </a:cubicBezTo>
                  <a:cubicBezTo>
                    <a:pt x="5971794" y="345356"/>
                    <a:pt x="6003036" y="344308"/>
                    <a:pt x="6035898" y="344118"/>
                  </a:cubicBezTo>
                  <a:cubicBezTo>
                    <a:pt x="6100477" y="343070"/>
                    <a:pt x="6166390" y="343356"/>
                    <a:pt x="6232303" y="343642"/>
                  </a:cubicBezTo>
                  <a:cubicBezTo>
                    <a:pt x="6364415" y="344880"/>
                    <a:pt x="6497669" y="347833"/>
                    <a:pt x="6630924" y="351071"/>
                  </a:cubicBezTo>
                  <a:lnTo>
                    <a:pt x="6831140" y="356596"/>
                  </a:lnTo>
                  <a:lnTo>
                    <a:pt x="7031545" y="362501"/>
                  </a:lnTo>
                  <a:cubicBezTo>
                    <a:pt x="7165086" y="367454"/>
                    <a:pt x="7298818" y="371835"/>
                    <a:pt x="7432262" y="378408"/>
                  </a:cubicBezTo>
                  <a:cubicBezTo>
                    <a:pt x="7565518" y="384790"/>
                    <a:pt x="7699153" y="392124"/>
                    <a:pt x="7830312" y="402506"/>
                  </a:cubicBezTo>
                  <a:lnTo>
                    <a:pt x="7879270" y="406792"/>
                  </a:lnTo>
                  <a:lnTo>
                    <a:pt x="7926895" y="411745"/>
                  </a:lnTo>
                  <a:lnTo>
                    <a:pt x="7977569" y="417175"/>
                  </a:lnTo>
                  <a:cubicBezTo>
                    <a:pt x="7995380" y="418984"/>
                    <a:pt x="8013097" y="420699"/>
                    <a:pt x="8030623" y="422127"/>
                  </a:cubicBezTo>
                  <a:cubicBezTo>
                    <a:pt x="8100632" y="427843"/>
                    <a:pt x="8169402" y="431748"/>
                    <a:pt x="8237982" y="435177"/>
                  </a:cubicBezTo>
                  <a:cubicBezTo>
                    <a:pt x="8375047" y="442035"/>
                    <a:pt x="8511254" y="444511"/>
                    <a:pt x="8647748" y="449464"/>
                  </a:cubicBezTo>
                  <a:cubicBezTo>
                    <a:pt x="8715946" y="451750"/>
                    <a:pt x="8784336" y="454513"/>
                    <a:pt x="8852821" y="456132"/>
                  </a:cubicBezTo>
                  <a:cubicBezTo>
                    <a:pt x="8887111" y="456989"/>
                    <a:pt x="8921401" y="457751"/>
                    <a:pt x="8955786" y="458132"/>
                  </a:cubicBezTo>
                  <a:cubicBezTo>
                    <a:pt x="8990171" y="458323"/>
                    <a:pt x="9024651" y="458227"/>
                    <a:pt x="9059227" y="457751"/>
                  </a:cubicBezTo>
                  <a:cubicBezTo>
                    <a:pt x="9099995" y="456989"/>
                    <a:pt x="9140857" y="455275"/>
                    <a:pt x="9182005" y="452512"/>
                  </a:cubicBezTo>
                  <a:lnTo>
                    <a:pt x="9182005" y="154189"/>
                  </a:lnTo>
                  <a:close/>
                </a:path>
              </a:pathLst>
            </a:custGeom>
            <a:solidFill>
              <a:schemeClr val="lt1">
                <a:alpha val="29803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4" name="Google Shape;564;p41"/>
            <p:cNvSpPr/>
            <p:nvPr/>
          </p:nvSpPr>
          <p:spPr>
            <a:xfrm>
              <a:off x="-305" y="3614750"/>
              <a:ext cx="12188952" cy="1201528"/>
            </a:xfrm>
            <a:custGeom>
              <a:avLst/>
              <a:gdLst/>
              <a:ahLst/>
              <a:cxnLst/>
              <a:rect l="l" t="t" r="r" b="b"/>
              <a:pathLst>
                <a:path w="9182100" h="1019102" extrusionOk="0">
                  <a:moveTo>
                    <a:pt x="0" y="1019102"/>
                  </a:moveTo>
                  <a:lnTo>
                    <a:pt x="9182100" y="1019102"/>
                  </a:lnTo>
                  <a:lnTo>
                    <a:pt x="9182100" y="273009"/>
                  </a:lnTo>
                  <a:cubicBezTo>
                    <a:pt x="9143429" y="275485"/>
                    <a:pt x="9104662" y="277200"/>
                    <a:pt x="9065895" y="278343"/>
                  </a:cubicBezTo>
                  <a:cubicBezTo>
                    <a:pt x="8798243" y="285201"/>
                    <a:pt x="8529066" y="277009"/>
                    <a:pt x="8261890" y="257769"/>
                  </a:cubicBezTo>
                  <a:cubicBezTo>
                    <a:pt x="8187024" y="251863"/>
                    <a:pt x="8112443" y="245386"/>
                    <a:pt x="8038624" y="235956"/>
                  </a:cubicBezTo>
                  <a:cubicBezTo>
                    <a:pt x="7980140" y="228051"/>
                    <a:pt x="7920228" y="219002"/>
                    <a:pt x="7862221" y="213097"/>
                  </a:cubicBezTo>
                  <a:cubicBezTo>
                    <a:pt x="7322439" y="159280"/>
                    <a:pt x="6780943" y="130991"/>
                    <a:pt x="6238780" y="126419"/>
                  </a:cubicBezTo>
                  <a:cubicBezTo>
                    <a:pt x="6102477" y="126324"/>
                    <a:pt x="5964745" y="128800"/>
                    <a:pt x="5828729" y="142421"/>
                  </a:cubicBezTo>
                  <a:cubicBezTo>
                    <a:pt x="5624703" y="162328"/>
                    <a:pt x="5429441" y="202048"/>
                    <a:pt x="5227606" y="219764"/>
                  </a:cubicBezTo>
                  <a:cubicBezTo>
                    <a:pt x="4950238" y="245767"/>
                    <a:pt x="4670393" y="228527"/>
                    <a:pt x="4394359" y="190713"/>
                  </a:cubicBezTo>
                  <a:cubicBezTo>
                    <a:pt x="4193381" y="163090"/>
                    <a:pt x="3988880" y="147755"/>
                    <a:pt x="3789236" y="107655"/>
                  </a:cubicBezTo>
                  <a:cubicBezTo>
                    <a:pt x="3660743" y="85271"/>
                    <a:pt x="3520249" y="51648"/>
                    <a:pt x="3391567" y="30502"/>
                  </a:cubicBezTo>
                  <a:cubicBezTo>
                    <a:pt x="2990469" y="-28553"/>
                    <a:pt x="2579370" y="5928"/>
                    <a:pt x="2180177" y="67745"/>
                  </a:cubicBezTo>
                  <a:cubicBezTo>
                    <a:pt x="1965198" y="103273"/>
                    <a:pt x="1751648" y="146136"/>
                    <a:pt x="1543336" y="209953"/>
                  </a:cubicBezTo>
                  <a:cubicBezTo>
                    <a:pt x="1456087" y="238528"/>
                    <a:pt x="1365885" y="264627"/>
                    <a:pt x="1276731" y="286439"/>
                  </a:cubicBezTo>
                  <a:cubicBezTo>
                    <a:pt x="1001173" y="335398"/>
                    <a:pt x="716471" y="346923"/>
                    <a:pt x="441293" y="292345"/>
                  </a:cubicBezTo>
                  <a:cubicBezTo>
                    <a:pt x="285655" y="263198"/>
                    <a:pt x="143923" y="198237"/>
                    <a:pt x="0" y="135563"/>
                  </a:cubicBezTo>
                  <a:lnTo>
                    <a:pt x="0" y="1019102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568" name="Google Shape;568;p41" descr="ALMS Logo - without name copy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013413" y="3529405"/>
            <a:ext cx="4164867" cy="1841927"/>
          </a:xfrm>
          <a:prstGeom prst="rect">
            <a:avLst/>
          </a:prstGeom>
          <a:noFill/>
          <a:ln>
            <a:noFill/>
          </a:ln>
        </p:spPr>
      </p:pic>
      <p:sp>
        <p:nvSpPr>
          <p:cNvPr id="565" name="Google Shape;565;p41"/>
          <p:cNvSpPr txBox="1">
            <a:spLocks noGrp="1"/>
          </p:cNvSpPr>
          <p:nvPr>
            <p:ph type="title"/>
          </p:nvPr>
        </p:nvSpPr>
        <p:spPr>
          <a:xfrm>
            <a:off x="280194" y="5082173"/>
            <a:ext cx="5021782" cy="15099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-US" sz="3600" dirty="0"/>
              <a:t>Thank You to sponsors, funders, partners, staff, and volunteers!</a:t>
            </a:r>
            <a:endParaRPr dirty="0"/>
          </a:p>
        </p:txBody>
      </p:sp>
      <p:sp>
        <p:nvSpPr>
          <p:cNvPr id="566" name="Google Shape;566;p41"/>
          <p:cNvSpPr txBox="1">
            <a:spLocks noGrp="1"/>
          </p:cNvSpPr>
          <p:nvPr>
            <p:ph type="body" idx="1"/>
          </p:nvPr>
        </p:nvSpPr>
        <p:spPr>
          <a:xfrm>
            <a:off x="6985395" y="5093237"/>
            <a:ext cx="4926411" cy="15099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</a:pPr>
            <a:r>
              <a:rPr lang="en-US" sz="2400" dirty="0">
                <a:solidFill>
                  <a:schemeClr val="dk2"/>
                </a:solidFill>
              </a:rPr>
              <a:t>Executive Director: Bradley Peter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</a:pPr>
            <a:r>
              <a:rPr lang="en-US" sz="2400" dirty="0">
                <a:solidFill>
                  <a:schemeClr val="dk2"/>
                </a:solidFill>
              </a:rPr>
              <a:t>Alberta Lake Management Society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</a:pPr>
            <a:r>
              <a:rPr lang="en-US" sz="2400" dirty="0">
                <a:solidFill>
                  <a:schemeClr val="dk2"/>
                </a:solidFill>
              </a:rPr>
              <a:t>info@alms.ca</a:t>
            </a:r>
            <a:endParaRPr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Google Shape;128;p5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t="15579" b="943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5"/>
          <p:cNvSpPr/>
          <p:nvPr/>
        </p:nvSpPr>
        <p:spPr>
          <a:xfrm>
            <a:off x="0" y="0"/>
            <a:ext cx="12188952" cy="1520235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" name="Google Shape;130;p5"/>
          <p:cNvSpPr/>
          <p:nvPr/>
        </p:nvSpPr>
        <p:spPr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" name="Google Shape;131;p5"/>
          <p:cNvSpPr/>
          <p:nvPr/>
        </p:nvSpPr>
        <p:spPr>
          <a:xfrm>
            <a:off x="3810000" y="1675744"/>
            <a:ext cx="4572000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Thank you for your financial support.</a:t>
            </a:r>
            <a:endParaRPr/>
          </a:p>
        </p:txBody>
      </p:sp>
      <p:pic>
        <p:nvPicPr>
          <p:cNvPr id="132" name="Google Shape;132;p5" descr="Image result for lica logo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232267" y="297827"/>
            <a:ext cx="2946762" cy="9123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5" descr="Alberta Conservation Association - ACA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720364" y="37448"/>
            <a:ext cx="2615864" cy="14532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65495" y="32613"/>
            <a:ext cx="2799861" cy="14629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5" descr="The Online Store for Stewards – Land Stewardship Centre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877564" y="30720"/>
            <a:ext cx="2314436" cy="14465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Google Shape;140;p6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t="15579" b="943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Google Shape;141;p6"/>
          <p:cNvSpPr/>
          <p:nvPr/>
        </p:nvSpPr>
        <p:spPr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2" name="Google Shape;142;p6"/>
          <p:cNvSpPr/>
          <p:nvPr/>
        </p:nvSpPr>
        <p:spPr>
          <a:xfrm>
            <a:off x="3810000" y="1675744"/>
            <a:ext cx="4572000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Thank you for your financial support.</a:t>
            </a:r>
            <a:endParaRPr/>
          </a:p>
        </p:txBody>
      </p:sp>
      <p:sp>
        <p:nvSpPr>
          <p:cNvPr id="143" name="Google Shape;143;p6"/>
          <p:cNvSpPr/>
          <p:nvPr/>
        </p:nvSpPr>
        <p:spPr>
          <a:xfrm>
            <a:off x="0" y="0"/>
            <a:ext cx="12188952" cy="1520235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4" name="Google Shape;144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00131" y="202077"/>
            <a:ext cx="2199925" cy="11160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6" descr="Resources - MLMA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414925" y="97052"/>
            <a:ext cx="1348606" cy="13261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6" descr="Alberta Emerald Foundation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132922" y="225101"/>
            <a:ext cx="2848645" cy="102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6" descr="Alberta Ecotrust's Climate Innovation Fund Grant Program - One Health and  Development Initiative (OHDI)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370434" y="310904"/>
            <a:ext cx="3553579" cy="8507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7"/>
          <p:cNvSpPr/>
          <p:nvPr/>
        </p:nvSpPr>
        <p:spPr>
          <a:xfrm>
            <a:off x="0" y="2"/>
            <a:ext cx="12192000" cy="685799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3" name="Google Shape;153;p7"/>
          <p:cNvSpPr txBox="1">
            <a:spLocks noGrp="1"/>
          </p:cNvSpPr>
          <p:nvPr>
            <p:ph type="title"/>
          </p:nvPr>
        </p:nvSpPr>
        <p:spPr>
          <a:xfrm>
            <a:off x="927549" y="4596064"/>
            <a:ext cx="4685857" cy="8184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en-US" sz="4000" b="1" dirty="0"/>
              <a:t>Strategic Objective:</a:t>
            </a:r>
            <a:br>
              <a:rPr lang="en-US" sz="4000" b="1" dirty="0"/>
            </a:br>
            <a:r>
              <a:rPr lang="en-US" sz="4000" b="1" dirty="0"/>
              <a:t>Building Community	</a:t>
            </a:r>
            <a:endParaRPr dirty="0"/>
          </a:p>
        </p:txBody>
      </p:sp>
      <p:pic>
        <p:nvPicPr>
          <p:cNvPr id="154" name="Google Shape;154;p7" descr="A body of water with trees and clouds in the sky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t="34427" b="19150"/>
          <a:stretch/>
        </p:blipFill>
        <p:spPr>
          <a:xfrm>
            <a:off x="20" y="432"/>
            <a:ext cx="12191980" cy="4244759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Google Shape;155;p7"/>
          <p:cNvSpPr txBox="1">
            <a:spLocks noGrp="1"/>
          </p:cNvSpPr>
          <p:nvPr>
            <p:ph type="body" idx="1"/>
          </p:nvPr>
        </p:nvSpPr>
        <p:spPr>
          <a:xfrm>
            <a:off x="6096000" y="4913785"/>
            <a:ext cx="5873393" cy="8184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 dirty="0"/>
              <a:t>Dependable and Adaptable Communication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 dirty="0"/>
              <a:t>Strategic Engagement for Advancing our Mission</a:t>
            </a:r>
            <a:endParaRPr dirty="0"/>
          </a:p>
        </p:txBody>
      </p:sp>
      <p:sp>
        <p:nvSpPr>
          <p:cNvPr id="156" name="Google Shape;156;p7"/>
          <p:cNvSpPr/>
          <p:nvPr/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0">
                <a:schemeClr val="accent1"/>
              </a:gs>
              <a:gs pos="78000">
                <a:srgbClr val="000000"/>
              </a:gs>
              <a:gs pos="100000">
                <a:srgbClr val="000000"/>
              </a:gs>
            </a:gsLst>
            <a:lin ang="2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7" name="Google Shape;157;p7"/>
          <p:cNvSpPr/>
          <p:nvPr/>
        </p:nvSpPr>
        <p:spPr>
          <a:xfrm flipH="1">
            <a:off x="4038600" y="6400799"/>
            <a:ext cx="8153398" cy="456772"/>
          </a:xfrm>
          <a:prstGeom prst="rect">
            <a:avLst/>
          </a:prstGeom>
          <a:gradFill>
            <a:gsLst>
              <a:gs pos="0">
                <a:srgbClr val="000000">
                  <a:alpha val="62745"/>
                </a:srgbClr>
              </a:gs>
              <a:gs pos="100000">
                <a:srgbClr val="2F5496"/>
              </a:gs>
            </a:gsLst>
            <a:lin ang="13800001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8"/>
          <p:cNvSpPr/>
          <p:nvPr/>
        </p:nvSpPr>
        <p:spPr>
          <a:xfrm>
            <a:off x="0" y="2"/>
            <a:ext cx="12192000" cy="685799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4" name="Google Shape;164;p8"/>
          <p:cNvSpPr txBox="1">
            <a:spLocks noGrp="1"/>
          </p:cNvSpPr>
          <p:nvPr>
            <p:ph type="title"/>
          </p:nvPr>
        </p:nvSpPr>
        <p:spPr>
          <a:xfrm>
            <a:off x="8643193" y="339952"/>
            <a:ext cx="3091607" cy="124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en-US" sz="4000" b="1"/>
              <a:t>2023 Annual Conference</a:t>
            </a:r>
            <a:endParaRPr/>
          </a:p>
        </p:txBody>
      </p:sp>
      <p:pic>
        <p:nvPicPr>
          <p:cNvPr id="165" name="Google Shape;165;p8"/>
          <p:cNvPicPr preferRelativeResize="0"/>
          <p:nvPr/>
        </p:nvPicPr>
        <p:blipFill rotWithShape="1">
          <a:blip r:embed="rId3">
            <a:alphaModFix/>
          </a:blip>
          <a:srcRect l="2516" r="2515"/>
          <a:stretch/>
        </p:blipFill>
        <p:spPr>
          <a:xfrm>
            <a:off x="20" y="431"/>
            <a:ext cx="8115280" cy="6408311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Google Shape;166;p8"/>
          <p:cNvSpPr txBox="1">
            <a:spLocks noGrp="1"/>
          </p:cNvSpPr>
          <p:nvPr>
            <p:ph type="body" idx="1"/>
          </p:nvPr>
        </p:nvSpPr>
        <p:spPr>
          <a:xfrm>
            <a:off x="8561351" y="1969125"/>
            <a:ext cx="3255300" cy="354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-US" sz="1600"/>
              <a:t>September 12-13 in Sylvan Lake.</a:t>
            </a:r>
            <a:endParaRPr sz="160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-US" sz="1600"/>
              <a:t>17 speakers</a:t>
            </a:r>
            <a:endParaRPr sz="160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-US" sz="1600"/>
              <a:t>75 attendees</a:t>
            </a:r>
            <a:endParaRPr sz="160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-US" sz="1600"/>
              <a:t>Key Topics: </a:t>
            </a:r>
            <a:endParaRPr sz="1600"/>
          </a:p>
          <a:p>
            <a:pPr marL="685800" lvl="1" indent="-254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-US" sz="1600"/>
              <a:t>Piping plover conservation</a:t>
            </a:r>
            <a:endParaRPr sz="1600"/>
          </a:p>
          <a:p>
            <a:pPr marL="685800" lvl="1" indent="-254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-US" sz="1600"/>
              <a:t>Satellite visualization of algae blooms</a:t>
            </a:r>
            <a:endParaRPr sz="1600"/>
          </a:p>
          <a:p>
            <a:pPr marL="685800" lvl="1" indent="-254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-US" sz="1600"/>
              <a:t>Bulrush restoration</a:t>
            </a:r>
            <a:endParaRPr sz="1600"/>
          </a:p>
          <a:p>
            <a:pPr marL="685800" lvl="1" indent="-254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-US" sz="1600"/>
              <a:t>Nitrate contamination</a:t>
            </a:r>
            <a:endParaRPr sz="1600"/>
          </a:p>
          <a:p>
            <a:pPr marL="685800" lvl="1" indent="-254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-US" sz="1600"/>
              <a:t>Disturbance standards for seasonal docks</a:t>
            </a:r>
            <a:endParaRPr sz="160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-US" sz="1600"/>
              <a:t>Presentations available online at alms.ca/2023-annual-conference.</a:t>
            </a:r>
            <a:endParaRPr sz="1600"/>
          </a:p>
          <a:p>
            <a:pPr marL="228600" lvl="0" indent="-127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endParaRPr sz="1600"/>
          </a:p>
          <a:p>
            <a:pPr marL="228600" lvl="0" indent="-127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endParaRPr sz="1600"/>
          </a:p>
          <a:p>
            <a:pPr marL="228600" lvl="0" indent="-127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endParaRPr sz="1600"/>
          </a:p>
        </p:txBody>
      </p:sp>
      <p:sp>
        <p:nvSpPr>
          <p:cNvPr id="167" name="Google Shape;167;p8"/>
          <p:cNvSpPr/>
          <p:nvPr/>
        </p:nvSpPr>
        <p:spPr>
          <a:xfrm flipH="1">
            <a:off x="-1" y="6408741"/>
            <a:ext cx="12191998" cy="457202"/>
          </a:xfrm>
          <a:prstGeom prst="rect">
            <a:avLst/>
          </a:prstGeom>
          <a:gradFill>
            <a:gsLst>
              <a:gs pos="0">
                <a:srgbClr val="000000">
                  <a:alpha val="95686"/>
                </a:srgbClr>
              </a:gs>
              <a:gs pos="34000">
                <a:srgbClr val="000000">
                  <a:alpha val="95686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8" name="Google Shape;168;p8"/>
          <p:cNvSpPr/>
          <p:nvPr/>
        </p:nvSpPr>
        <p:spPr>
          <a:xfrm flipH="1">
            <a:off x="-4" y="6408742"/>
            <a:ext cx="8115300" cy="449258"/>
          </a:xfrm>
          <a:prstGeom prst="rect">
            <a:avLst/>
          </a:prstGeom>
          <a:gradFill>
            <a:gsLst>
              <a:gs pos="0">
                <a:srgbClr val="2F5496">
                  <a:alpha val="58823"/>
                </a:srgbClr>
              </a:gs>
              <a:gs pos="28000">
                <a:srgbClr val="2F5496">
                  <a:alpha val="58823"/>
                </a:srgbClr>
              </a:gs>
              <a:gs pos="100000">
                <a:srgbClr val="000000">
                  <a:alpha val="69803"/>
                </a:srgbClr>
              </a:gs>
            </a:gsLst>
            <a:lin ang="11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9" name="Google Shape;169;p8"/>
          <p:cNvSpPr txBox="1"/>
          <p:nvPr/>
        </p:nvSpPr>
        <p:spPr>
          <a:xfrm>
            <a:off x="16" y="6441796"/>
            <a:ext cx="8115280" cy="438025"/>
          </a:xfrm>
          <a:prstGeom prst="rect">
            <a:avLst/>
          </a:prstGeom>
          <a:solidFill>
            <a:srgbClr val="000000">
              <a:alpha val="49803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ALMS workshop attendees visiting Lighthouse Park on Sylvan Lake.</a:t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0" name="Google Shape;170;p8" descr="Red Deer River Naturalists (@RDRiverNats) / X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923369" y="5669088"/>
            <a:ext cx="579981" cy="5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8" descr="Red Deer River Watershed Alliance – A multi-sector, non-profit organization  that promotes the good use and proper management of water within the Red  Deer River watershed.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843306" y="5630763"/>
            <a:ext cx="1605169" cy="656650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Google Shape;172;p8"/>
          <p:cNvSpPr/>
          <p:nvPr/>
        </p:nvSpPr>
        <p:spPr>
          <a:xfrm rot="-167822">
            <a:off x="6313295" y="1696659"/>
            <a:ext cx="5130183" cy="330029"/>
          </a:xfrm>
          <a:prstGeom prst="arc">
            <a:avLst>
              <a:gd name="adj1" fmla="val 16200000"/>
              <a:gd name="adj2" fmla="val 0"/>
            </a:avLst>
          </a:prstGeom>
          <a:noFill/>
          <a:ln w="2857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9"/>
          <p:cNvSpPr/>
          <p:nvPr/>
        </p:nvSpPr>
        <p:spPr>
          <a:xfrm>
            <a:off x="0" y="2"/>
            <a:ext cx="12192000" cy="685799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9" name="Google Shape;179;p9"/>
          <p:cNvPicPr preferRelativeResize="0"/>
          <p:nvPr/>
        </p:nvPicPr>
        <p:blipFill rotWithShape="1">
          <a:blip r:embed="rId3">
            <a:alphaModFix/>
          </a:blip>
          <a:srcRect l="2530" r="2530"/>
          <a:stretch/>
        </p:blipFill>
        <p:spPr>
          <a:xfrm>
            <a:off x="20" y="431"/>
            <a:ext cx="8115280" cy="6408311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Google Shape;180;p9"/>
          <p:cNvSpPr/>
          <p:nvPr/>
        </p:nvSpPr>
        <p:spPr>
          <a:xfrm flipH="1">
            <a:off x="-1" y="6408741"/>
            <a:ext cx="12191998" cy="457202"/>
          </a:xfrm>
          <a:prstGeom prst="rect">
            <a:avLst/>
          </a:prstGeom>
          <a:gradFill>
            <a:gsLst>
              <a:gs pos="0">
                <a:srgbClr val="000000">
                  <a:alpha val="95686"/>
                </a:srgbClr>
              </a:gs>
              <a:gs pos="34000">
                <a:srgbClr val="000000">
                  <a:alpha val="95686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1" name="Google Shape;181;p9"/>
          <p:cNvSpPr/>
          <p:nvPr/>
        </p:nvSpPr>
        <p:spPr>
          <a:xfrm flipH="1">
            <a:off x="-4" y="6408742"/>
            <a:ext cx="8115300" cy="449258"/>
          </a:xfrm>
          <a:prstGeom prst="rect">
            <a:avLst/>
          </a:prstGeom>
          <a:gradFill>
            <a:gsLst>
              <a:gs pos="0">
                <a:srgbClr val="2F5496">
                  <a:alpha val="58823"/>
                </a:srgbClr>
              </a:gs>
              <a:gs pos="28000">
                <a:srgbClr val="2F5496">
                  <a:alpha val="58823"/>
                </a:srgbClr>
              </a:gs>
              <a:gs pos="100000">
                <a:srgbClr val="000000">
                  <a:alpha val="69803"/>
                </a:srgbClr>
              </a:gs>
            </a:gsLst>
            <a:lin ang="11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2" name="Google Shape;182;p9"/>
          <p:cNvSpPr txBox="1"/>
          <p:nvPr/>
        </p:nvSpPr>
        <p:spPr>
          <a:xfrm>
            <a:off x="16" y="6441796"/>
            <a:ext cx="8115280" cy="449258"/>
          </a:xfrm>
          <a:prstGeom prst="rect">
            <a:avLst/>
          </a:prstGeom>
          <a:solidFill>
            <a:srgbClr val="000000">
              <a:alpha val="49803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ALMS workshop attendees launching a canoe on Sylvan Lake.</a:t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3" name="Google Shape;183;p9"/>
          <p:cNvSpPr/>
          <p:nvPr/>
        </p:nvSpPr>
        <p:spPr>
          <a:xfrm rot="-167822">
            <a:off x="6294634" y="1545920"/>
            <a:ext cx="5130183" cy="330029"/>
          </a:xfrm>
          <a:prstGeom prst="arc">
            <a:avLst>
              <a:gd name="adj1" fmla="val 16200000"/>
              <a:gd name="adj2" fmla="val 0"/>
            </a:avLst>
          </a:prstGeom>
          <a:noFill/>
          <a:ln w="2857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4" name="Google Shape;184;p9"/>
          <p:cNvSpPr txBox="1"/>
          <p:nvPr/>
        </p:nvSpPr>
        <p:spPr>
          <a:xfrm>
            <a:off x="8309988" y="1806571"/>
            <a:ext cx="3882012" cy="45766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ALMS represents the Lake Conservation Sector on Alberta Water Council.</a:t>
            </a:r>
            <a:endParaRPr/>
          </a:p>
          <a:p>
            <a:pPr marL="6858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Jay White: Vice President and Director</a:t>
            </a:r>
            <a:endParaRPr/>
          </a:p>
          <a:p>
            <a:pPr marL="6858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Steph Neufeld: Alternate Director</a:t>
            </a:r>
            <a:endParaRPr/>
          </a:p>
          <a:p>
            <a:pPr marL="228600" marR="0" lvl="0" indent="-101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Contributions to: </a:t>
            </a:r>
            <a:endParaRPr/>
          </a:p>
          <a:p>
            <a:pPr marL="800100" marR="0" lvl="1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•"/>
            </a:pPr>
            <a:r>
              <a:rPr lang="en-US"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Resources to Support Drought Management</a:t>
            </a:r>
            <a:endParaRPr sz="2000"/>
          </a:p>
          <a:p>
            <a:pPr marL="800100" marR="0" lvl="1" indent="-355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•"/>
            </a:pPr>
            <a:r>
              <a:rPr lang="en-US"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Source Water Protection Phase 1</a:t>
            </a:r>
            <a:endParaRPr sz="20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5" name="Google Shape;185;p9"/>
          <p:cNvSpPr txBox="1"/>
          <p:nvPr/>
        </p:nvSpPr>
        <p:spPr>
          <a:xfrm>
            <a:off x="8115297" y="292583"/>
            <a:ext cx="4076703" cy="112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7500" lnSpcReduction="10000"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en-US" sz="4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ALMS and Alberta Water Council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1557</Words>
  <Application>Microsoft Office PowerPoint</Application>
  <PresentationFormat>Widescreen</PresentationFormat>
  <Paragraphs>265</Paragraphs>
  <Slides>42</Slides>
  <Notes>42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5" baseType="lpstr">
      <vt:lpstr>Arial</vt:lpstr>
      <vt:lpstr>Calibri</vt:lpstr>
      <vt:lpstr>Office Theme</vt:lpstr>
      <vt:lpstr>2023-2024 ALMS Annual Report</vt:lpstr>
      <vt:lpstr>PowerPoint Presentation</vt:lpstr>
      <vt:lpstr>Current Staff</vt:lpstr>
      <vt:lpstr>PowerPoint Presentation</vt:lpstr>
      <vt:lpstr>PowerPoint Presentation</vt:lpstr>
      <vt:lpstr>PowerPoint Presentation</vt:lpstr>
      <vt:lpstr>Strategic Objective: Building Community </vt:lpstr>
      <vt:lpstr>2023 Annual Conference</vt:lpstr>
      <vt:lpstr>PowerPoint Presentation</vt:lpstr>
      <vt:lpstr>PowerPoint Presentation</vt:lpstr>
      <vt:lpstr>PowerPoint Presentation</vt:lpstr>
      <vt:lpstr>PowerPoint Presentation</vt:lpstr>
      <vt:lpstr>Award Winner NALMS Members Choice 2023 Photo Contest</vt:lpstr>
      <vt:lpstr>PowerPoint Presentation</vt:lpstr>
      <vt:lpstr>Strategic Objective Quality Programs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2023 Volunteer of the Year Award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Recreational Beach Monitoring</vt:lpstr>
      <vt:lpstr>PowerPoint Presentation</vt:lpstr>
      <vt:lpstr>Algal Bloom Tracker</vt:lpstr>
      <vt:lpstr>PowerPoint Presentation</vt:lpstr>
      <vt:lpstr>PowerPoint Presentation</vt:lpstr>
      <vt:lpstr>Lake Stewardship Community of Practice</vt:lpstr>
      <vt:lpstr>Lake Stewardship Community of Practice</vt:lpstr>
      <vt:lpstr>ALMS Scholarship</vt:lpstr>
      <vt:lpstr>Strategic Objective:  A Healthy Organization</vt:lpstr>
      <vt:lpstr>Clarity of Purpose</vt:lpstr>
      <vt:lpstr>Strategic Plan</vt:lpstr>
      <vt:lpstr>A Team Effort</vt:lpstr>
      <vt:lpstr>Looking Ahead to 2024-2025</vt:lpstr>
      <vt:lpstr>Thank You to sponsors, funders, partners, staff, and volunteers!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2023-2024 ALMS Annual Report</dc:title>
  <dc:creator>Bradley</dc:creator>
  <cp:lastModifiedBy>Bradley Peter</cp:lastModifiedBy>
  <cp:revision>4</cp:revision>
  <dcterms:created xsi:type="dcterms:W3CDTF">2023-10-24T18:29:28Z</dcterms:created>
  <dcterms:modified xsi:type="dcterms:W3CDTF">2025-01-03T17:27:33Z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abf2ea38-542c-4b75-bd7d-582ec36a519f_Enabled">
    <vt:lpwstr>true</vt:lpwstr>
  </property>
  <property fmtid="{D5CDD505-2E9C-101B-9397-08002B2CF9AE}" pid="3" name="MSIP_Label_abf2ea38-542c-4b75-bd7d-582ec36a519f_SetDate">
    <vt:lpwstr>2024-11-21T19:30:56Z</vt:lpwstr>
  </property>
  <property fmtid="{D5CDD505-2E9C-101B-9397-08002B2CF9AE}" pid="4" name="MSIP_Label_abf2ea38-542c-4b75-bd7d-582ec36a519f_Method">
    <vt:lpwstr>Standard</vt:lpwstr>
  </property>
  <property fmtid="{D5CDD505-2E9C-101B-9397-08002B2CF9AE}" pid="5" name="MSIP_Label_abf2ea38-542c-4b75-bd7d-582ec36a519f_Name">
    <vt:lpwstr>Protected A</vt:lpwstr>
  </property>
  <property fmtid="{D5CDD505-2E9C-101B-9397-08002B2CF9AE}" pid="6" name="MSIP_Label_abf2ea38-542c-4b75-bd7d-582ec36a519f_SiteId">
    <vt:lpwstr>2bb51c06-af9b-42c5-8bf5-3c3b7b10850b</vt:lpwstr>
  </property>
  <property fmtid="{D5CDD505-2E9C-101B-9397-08002B2CF9AE}" pid="7" name="MSIP_Label_abf2ea38-542c-4b75-bd7d-582ec36a519f_ActionId">
    <vt:lpwstr>748d3a23-5b57-48b8-85d9-ea8e01c1bbb3</vt:lpwstr>
  </property>
  <property fmtid="{D5CDD505-2E9C-101B-9397-08002B2CF9AE}" pid="8" name="MSIP_Label_abf2ea38-542c-4b75-bd7d-582ec36a519f_ContentBits">
    <vt:lpwstr>2</vt:lpwstr>
  </property>
  <property fmtid="{D5CDD505-2E9C-101B-9397-08002B2CF9AE}" pid="9" name="ClassificationContentMarkingFooterLocations">
    <vt:lpwstr>Office Theme:3</vt:lpwstr>
  </property>
  <property fmtid="{D5CDD505-2E9C-101B-9397-08002B2CF9AE}" pid="10" name="ClassificationContentMarkingFooterText">
    <vt:lpwstr>Classification: Protected A</vt:lpwstr>
  </property>
</Properties>
</file>